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59"/>
  </p:notesMasterIdLst>
  <p:sldIdLst>
    <p:sldId id="256" r:id="rId2"/>
    <p:sldId id="350" r:id="rId3"/>
    <p:sldId id="310" r:id="rId4"/>
    <p:sldId id="339" r:id="rId5"/>
    <p:sldId id="340" r:id="rId6"/>
    <p:sldId id="318" r:id="rId7"/>
    <p:sldId id="260" r:id="rId8"/>
    <p:sldId id="349" r:id="rId9"/>
    <p:sldId id="259" r:id="rId10"/>
    <p:sldId id="309" r:id="rId11"/>
    <p:sldId id="338" r:id="rId12"/>
    <p:sldId id="263" r:id="rId13"/>
    <p:sldId id="337" r:id="rId14"/>
    <p:sldId id="303" r:id="rId15"/>
    <p:sldId id="304" r:id="rId16"/>
    <p:sldId id="302" r:id="rId17"/>
    <p:sldId id="348" r:id="rId18"/>
    <p:sldId id="275" r:id="rId19"/>
    <p:sldId id="276" r:id="rId20"/>
    <p:sldId id="331" r:id="rId21"/>
    <p:sldId id="330" r:id="rId22"/>
    <p:sldId id="334" r:id="rId23"/>
    <p:sldId id="333" r:id="rId24"/>
    <p:sldId id="277" r:id="rId25"/>
    <p:sldId id="328" r:id="rId26"/>
    <p:sldId id="32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52" r:id="rId35"/>
    <p:sldId id="292" r:id="rId36"/>
    <p:sldId id="264" r:id="rId37"/>
    <p:sldId id="311" r:id="rId38"/>
    <p:sldId id="269" r:id="rId39"/>
    <p:sldId id="312" r:id="rId40"/>
    <p:sldId id="313" r:id="rId41"/>
    <p:sldId id="272" r:id="rId42"/>
    <p:sldId id="274" r:id="rId43"/>
    <p:sldId id="351" r:id="rId44"/>
    <p:sldId id="362" r:id="rId45"/>
    <p:sldId id="353" r:id="rId46"/>
    <p:sldId id="363" r:id="rId47"/>
    <p:sldId id="364" r:id="rId48"/>
    <p:sldId id="354" r:id="rId49"/>
    <p:sldId id="356" r:id="rId50"/>
    <p:sldId id="355" r:id="rId51"/>
    <p:sldId id="357" r:id="rId52"/>
    <p:sldId id="358" r:id="rId53"/>
    <p:sldId id="359" r:id="rId54"/>
    <p:sldId id="360" r:id="rId55"/>
    <p:sldId id="361" r:id="rId56"/>
    <p:sldId id="365" r:id="rId57"/>
    <p:sldId id="366" r:id="rId58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8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48C8"/>
    <a:srgbClr val="FF5050"/>
    <a:srgbClr val="0000FF"/>
    <a:srgbClr val="FF9900"/>
    <a:srgbClr val="FFFF00"/>
    <a:srgbClr val="D00000"/>
    <a:srgbClr val="CC00FF"/>
    <a:srgbClr val="FFCCCC"/>
    <a:srgbClr val="00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C0C89-F0B6-41FF-B661-9F065ECC913C}" v="52" dt="2019-05-26T21:58:03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5932" autoAdjust="0"/>
  </p:normalViewPr>
  <p:slideViewPr>
    <p:cSldViewPr snapToGrid="0">
      <p:cViewPr varScale="1">
        <p:scale>
          <a:sx n="73" d="100"/>
          <a:sy n="73" d="100"/>
        </p:scale>
        <p:origin x="456" y="72"/>
      </p:cViewPr>
      <p:guideLst/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queipo@outlook.com" userId="b4bdf872ae9d9deb" providerId="LiveId" clId="{F60C0C89-F0B6-41FF-B661-9F065ECC913C}"/>
    <pc:docChg chg="custSel modSld">
      <pc:chgData name="nqueipo@outlook.com" userId="b4bdf872ae9d9deb" providerId="LiveId" clId="{F60C0C89-F0B6-41FF-B661-9F065ECC913C}" dt="2019-05-26T22:04:01.804" v="885" actId="20577"/>
      <pc:docMkLst>
        <pc:docMk/>
      </pc:docMkLst>
      <pc:sldChg chg="modSp">
        <pc:chgData name="nqueipo@outlook.com" userId="b4bdf872ae9d9deb" providerId="LiveId" clId="{F60C0C89-F0B6-41FF-B661-9F065ECC913C}" dt="2019-05-26T21:33:28.282" v="212" actId="20577"/>
        <pc:sldMkLst>
          <pc:docMk/>
          <pc:sldMk cId="184577462" sldId="256"/>
        </pc:sldMkLst>
        <pc:spChg chg="mod">
          <ac:chgData name="nqueipo@outlook.com" userId="b4bdf872ae9d9deb" providerId="LiveId" clId="{F60C0C89-F0B6-41FF-B661-9F065ECC913C}" dt="2019-05-26T21:33:28.282" v="212" actId="20577"/>
          <ac:spMkLst>
            <pc:docMk/>
            <pc:sldMk cId="184577462" sldId="256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42:59.437" v="693" actId="403"/>
        <pc:sldMkLst>
          <pc:docMk/>
          <pc:sldMk cId="1963889707" sldId="266"/>
        </pc:sldMkLst>
        <pc:spChg chg="mod">
          <ac:chgData name="nqueipo@outlook.com" userId="b4bdf872ae9d9deb" providerId="LiveId" clId="{F60C0C89-F0B6-41FF-B661-9F065ECC913C}" dt="2019-05-26T21:42:59.437" v="693" actId="403"/>
          <ac:spMkLst>
            <pc:docMk/>
            <pc:sldMk cId="1963889707" sldId="266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10.062" v="770" actId="20577"/>
        <pc:sldMkLst>
          <pc:docMk/>
          <pc:sldMk cId="1548069778" sldId="275"/>
        </pc:sldMkLst>
        <pc:spChg chg="mod">
          <ac:chgData name="nqueipo@outlook.com" userId="b4bdf872ae9d9deb" providerId="LiveId" clId="{F60C0C89-F0B6-41FF-B661-9F065ECC913C}" dt="2019-05-26T21:59:10.062" v="770" actId="20577"/>
          <ac:spMkLst>
            <pc:docMk/>
            <pc:sldMk cId="1548069778" sldId="275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20.158" v="772" actId="20577"/>
        <pc:sldMkLst>
          <pc:docMk/>
          <pc:sldMk cId="1212655449" sldId="276"/>
        </pc:sldMkLst>
        <pc:spChg chg="mod">
          <ac:chgData name="nqueipo@outlook.com" userId="b4bdf872ae9d9deb" providerId="LiveId" clId="{F60C0C89-F0B6-41FF-B661-9F065ECC913C}" dt="2019-05-26T21:59:20.158" v="772" actId="20577"/>
          <ac:spMkLst>
            <pc:docMk/>
            <pc:sldMk cId="1212655449" sldId="276"/>
            <ac:spMk id="2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59:56.879" v="778" actId="20577"/>
        <pc:sldMkLst>
          <pc:docMk/>
          <pc:sldMk cId="1623275868" sldId="277"/>
        </pc:sldMkLst>
        <pc:spChg chg="mod">
          <ac:chgData name="nqueipo@outlook.com" userId="b4bdf872ae9d9deb" providerId="LiveId" clId="{F60C0C89-F0B6-41FF-B661-9F065ECC913C}" dt="2019-05-26T21:59:56.879" v="778" actId="20577"/>
          <ac:spMkLst>
            <pc:docMk/>
            <pc:sldMk cId="1623275868" sldId="277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31.990" v="243" actId="20577"/>
          <ac:spMkLst>
            <pc:docMk/>
            <pc:sldMk cId="1623275868" sldId="277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07.419" v="222" actId="20577"/>
          <ac:spMkLst>
            <pc:docMk/>
            <pc:sldMk cId="1623275868" sldId="277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14.570" v="225" actId="20577"/>
          <ac:spMkLst>
            <pc:docMk/>
            <pc:sldMk cId="1623275868" sldId="277"/>
            <ac:spMk id="39" creationId="{00000000-0000-0000-0000-000000000000}"/>
          </ac:spMkLst>
        </pc:spChg>
      </pc:sldChg>
      <pc:sldChg chg="addSp delSp">
        <pc:chgData name="nqueipo@outlook.com" userId="b4bdf872ae9d9deb" providerId="LiveId" clId="{F60C0C89-F0B6-41FF-B661-9F065ECC913C}" dt="2019-05-26T21:45:49.226" v="705"/>
        <pc:sldMkLst>
          <pc:docMk/>
          <pc:sldMk cId="3045083198" sldId="302"/>
        </pc:sldMkLst>
        <pc:grpChg chg="del">
          <ac:chgData name="nqueipo@outlook.com" userId="b4bdf872ae9d9deb" providerId="LiveId" clId="{F60C0C89-F0B6-41FF-B661-9F065ECC913C}" dt="2019-05-26T21:45:47.544" v="704" actId="478"/>
          <ac:grpSpMkLst>
            <pc:docMk/>
            <pc:sldMk cId="3045083198" sldId="302"/>
            <ac:grpSpMk id="9" creationId="{00000000-0000-0000-0000-000000000000}"/>
          </ac:grpSpMkLst>
        </pc:grpChg>
        <pc:grpChg chg="add">
          <ac:chgData name="nqueipo@outlook.com" userId="b4bdf872ae9d9deb" providerId="LiveId" clId="{F60C0C89-F0B6-41FF-B661-9F065ECC913C}" dt="2019-05-26T21:45:49.226" v="705"/>
          <ac:grpSpMkLst>
            <pc:docMk/>
            <pc:sldMk cId="3045083198" sldId="302"/>
            <ac:grpSpMk id="12" creationId="{A6030BF4-B73D-4983-9AA6-86DD46F5A8A2}"/>
          </ac:grpSpMkLst>
        </pc:grpChg>
      </pc:sldChg>
      <pc:sldChg chg="addSp delSp modSp">
        <pc:chgData name="nqueipo@outlook.com" userId="b4bdf872ae9d9deb" providerId="LiveId" clId="{F60C0C89-F0B6-41FF-B661-9F065ECC913C}" dt="2019-05-26T21:45:37.042" v="703"/>
        <pc:sldMkLst>
          <pc:docMk/>
          <pc:sldMk cId="1554338758" sldId="303"/>
        </pc:sldMkLst>
        <pc:spChg chg="mod">
          <ac:chgData name="nqueipo@outlook.com" userId="b4bdf872ae9d9deb" providerId="LiveId" clId="{F60C0C89-F0B6-41FF-B661-9F065ECC913C}" dt="2019-05-26T21:45:02.555" v="702" actId="1076"/>
          <ac:spMkLst>
            <pc:docMk/>
            <pc:sldMk cId="1554338758" sldId="303"/>
            <ac:spMk id="8" creationId="{00000000-0000-0000-0000-000000000000}"/>
          </ac:spMkLst>
        </pc:spChg>
        <pc:grpChg chg="add">
          <ac:chgData name="nqueipo@outlook.com" userId="b4bdf872ae9d9deb" providerId="LiveId" clId="{F60C0C89-F0B6-41FF-B661-9F065ECC913C}" dt="2019-05-26T21:45:37.042" v="703"/>
          <ac:grpSpMkLst>
            <pc:docMk/>
            <pc:sldMk cId="1554338758" sldId="303"/>
            <ac:grpSpMk id="9" creationId="{5AB98CC8-AF62-4169-9302-472568B392CE}"/>
          </ac:grpSpMkLst>
        </pc:grpChg>
        <pc:grpChg chg="del">
          <ac:chgData name="nqueipo@outlook.com" userId="b4bdf872ae9d9deb" providerId="LiveId" clId="{F60C0C89-F0B6-41FF-B661-9F065ECC913C}" dt="2019-05-26T21:44:55.089" v="701" actId="478"/>
          <ac:grpSpMkLst>
            <pc:docMk/>
            <pc:sldMk cId="1554338758" sldId="303"/>
            <ac:grpSpMk id="10" creationId="{00000000-0000-0000-0000-000000000000}"/>
          </ac:grpSpMkLst>
        </pc:grpChg>
      </pc:sldChg>
      <pc:sldChg chg="addSp modSp">
        <pc:chgData name="nqueipo@outlook.com" userId="b4bdf872ae9d9deb" providerId="LiveId" clId="{F60C0C89-F0B6-41FF-B661-9F065ECC913C}" dt="2019-05-26T21:58:29.958" v="768" actId="20577"/>
        <pc:sldMkLst>
          <pc:docMk/>
          <pc:sldMk cId="1470977867" sldId="310"/>
        </pc:sldMkLst>
        <pc:spChg chg="add mod">
          <ac:chgData name="nqueipo@outlook.com" userId="b4bdf872ae9d9deb" providerId="LiveId" clId="{F60C0C89-F0B6-41FF-B661-9F065ECC913C}" dt="2019-05-26T21:58:29.958" v="768" actId="20577"/>
          <ac:spMkLst>
            <pc:docMk/>
            <pc:sldMk cId="1470977867" sldId="310"/>
            <ac:spMk id="5" creationId="{6796F6E2-3B0D-479B-8AA9-0C26373978FD}"/>
          </ac:spMkLst>
        </pc:spChg>
      </pc:sldChg>
      <pc:sldChg chg="modSp modNotesTx">
        <pc:chgData name="nqueipo@outlook.com" userId="b4bdf872ae9d9deb" providerId="LiveId" clId="{F60C0C89-F0B6-41FF-B661-9F065ECC913C}" dt="2019-05-26T21:59:50.515" v="775" actId="20577"/>
        <pc:sldMkLst>
          <pc:docMk/>
          <pc:sldMk cId="3239416759" sldId="314"/>
        </pc:sldMkLst>
        <pc:spChg chg="mod">
          <ac:chgData name="nqueipo@outlook.com" userId="b4bdf872ae9d9deb" providerId="LiveId" clId="{F60C0C89-F0B6-41FF-B661-9F065ECC913C}" dt="2019-05-26T21:59:50.515" v="775" actId="20577"/>
          <ac:spMkLst>
            <pc:docMk/>
            <pc:sldMk cId="3239416759" sldId="314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45.550" v="52" actId="20577"/>
          <ac:spMkLst>
            <pc:docMk/>
            <pc:sldMk cId="3239416759" sldId="314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04.592" v="38" actId="20577"/>
          <ac:spMkLst>
            <pc:docMk/>
            <pc:sldMk cId="3239416759" sldId="314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8:17.433" v="546" actId="20577"/>
          <ac:spMkLst>
            <pc:docMk/>
            <pc:sldMk cId="3239416759" sldId="314"/>
            <ac:spMk id="39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08:27.988" v="28" actId="20577"/>
        <pc:sldMkLst>
          <pc:docMk/>
          <pc:sldMk cId="2040097896" sldId="315"/>
        </pc:sldMkLst>
        <pc:spChg chg="mod">
          <ac:chgData name="nqueipo@outlook.com" userId="b4bdf872ae9d9deb" providerId="LiveId" clId="{F60C0C89-F0B6-41FF-B661-9F065ECC913C}" dt="2019-05-26T21:08:27.988" v="28" actId="20577"/>
          <ac:spMkLst>
            <pc:docMk/>
            <pc:sldMk cId="2040097896" sldId="315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F60C0C89-F0B6-41FF-B661-9F065ECC913C}" dt="2019-05-26T21:44:36.177" v="700" actId="1076"/>
        <pc:sldMkLst>
          <pc:docMk/>
          <pc:sldMk cId="2837412231" sldId="316"/>
        </pc:sldMkLst>
        <pc:spChg chg="mod">
          <ac:chgData name="nqueipo@outlook.com" userId="b4bdf872ae9d9deb" providerId="LiveId" clId="{F60C0C89-F0B6-41FF-B661-9F065ECC913C}" dt="2019-05-26T21:44:36.177" v="700" actId="1076"/>
          <ac:spMkLst>
            <pc:docMk/>
            <pc:sldMk cId="2837412231" sldId="316"/>
            <ac:spMk id="64" creationId="{00000000-0000-0000-0000-000000000000}"/>
          </ac:spMkLst>
        </pc:spChg>
        <pc:grpChg chg="del">
          <ac:chgData name="nqueipo@outlook.com" userId="b4bdf872ae9d9deb" providerId="LiveId" clId="{F60C0C89-F0B6-41FF-B661-9F065ECC913C}" dt="2019-05-26T21:44:29.694" v="699" actId="478"/>
          <ac:grpSpMkLst>
            <pc:docMk/>
            <pc:sldMk cId="2837412231" sldId="316"/>
            <ac:grpSpMk id="70" creationId="{00000000-0000-0000-0000-000000000000}"/>
          </ac:grpSpMkLst>
        </pc:grpChg>
      </pc:sldChg>
      <pc:sldChg chg="modSp">
        <pc:chgData name="nqueipo@outlook.com" userId="b4bdf872ae9d9deb" providerId="LiveId" clId="{F60C0C89-F0B6-41FF-B661-9F065ECC913C}" dt="2019-05-26T22:00:06.440" v="781" actId="20577"/>
        <pc:sldMkLst>
          <pc:docMk/>
          <pc:sldMk cId="2564247357" sldId="317"/>
        </pc:sldMkLst>
        <pc:spChg chg="mod">
          <ac:chgData name="nqueipo@outlook.com" userId="b4bdf872ae9d9deb" providerId="LiveId" clId="{F60C0C89-F0B6-41FF-B661-9F065ECC913C}" dt="2019-05-26T22:00:06.440" v="781" actId="20577"/>
          <ac:spMkLst>
            <pc:docMk/>
            <pc:sldMk cId="2564247357" sldId="317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1:23.564" v="740" actId="20577"/>
        <pc:sldMkLst>
          <pc:docMk/>
          <pc:sldMk cId="4238447604" sldId="320"/>
        </pc:sldMkLst>
        <pc:spChg chg="mod">
          <ac:chgData name="nqueipo@outlook.com" userId="b4bdf872ae9d9deb" providerId="LiveId" clId="{F60C0C89-F0B6-41FF-B661-9F065ECC913C}" dt="2019-05-26T21:51:23.564" v="740" actId="20577"/>
          <ac:spMkLst>
            <pc:docMk/>
            <pc:sldMk cId="4238447604" sldId="320"/>
            <ac:spMk id="3" creationId="{7AEE64D9-7A62-4D22-9895-882F3C2CFF14}"/>
          </ac:spMkLst>
        </pc:spChg>
      </pc:sldChg>
      <pc:sldChg chg="modSp modNotesTx">
        <pc:chgData name="nqueipo@outlook.com" userId="b4bdf872ae9d9deb" providerId="LiveId" clId="{F60C0C89-F0B6-41FF-B661-9F065ECC913C}" dt="2019-05-26T22:04:01.804" v="885" actId="20577"/>
        <pc:sldMkLst>
          <pc:docMk/>
          <pc:sldMk cId="4131798429" sldId="324"/>
        </pc:sldMkLst>
        <pc:spChg chg="mod">
          <ac:chgData name="nqueipo@outlook.com" userId="b4bdf872ae9d9deb" providerId="LiveId" clId="{F60C0C89-F0B6-41FF-B661-9F065ECC913C}" dt="2019-05-26T21:43:55.419" v="698" actId="1076"/>
          <ac:spMkLst>
            <pc:docMk/>
            <pc:sldMk cId="4131798429" sldId="324"/>
            <ac:spMk id="6" creationId="{36EA4063-E37F-436F-9724-EB9FBBB4AA20}"/>
          </ac:spMkLst>
        </pc:spChg>
      </pc:sldChg>
      <pc:sldChg chg="modSp">
        <pc:chgData name="nqueipo@outlook.com" userId="b4bdf872ae9d9deb" providerId="LiveId" clId="{F60C0C89-F0B6-41FF-B661-9F065ECC913C}" dt="2019-05-26T21:41:53.055" v="673" actId="6549"/>
        <pc:sldMkLst>
          <pc:docMk/>
          <pc:sldMk cId="752206799" sldId="325"/>
        </pc:sldMkLst>
        <pc:spChg chg="mod">
          <ac:chgData name="nqueipo@outlook.com" userId="b4bdf872ae9d9deb" providerId="LiveId" clId="{F60C0C89-F0B6-41FF-B661-9F065ECC913C}" dt="2019-05-26T21:41:53.055" v="673" actId="6549"/>
          <ac:spMkLst>
            <pc:docMk/>
            <pc:sldMk cId="752206799" sldId="325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2:02:55.923" v="806" actId="1076"/>
        <pc:sldMkLst>
          <pc:docMk/>
          <pc:sldMk cId="982746407" sldId="326"/>
        </pc:sldMkLst>
        <pc:spChg chg="mod">
          <ac:chgData name="nqueipo@outlook.com" userId="b4bdf872ae9d9deb" providerId="LiveId" clId="{F60C0C89-F0B6-41FF-B661-9F065ECC913C}" dt="2019-05-26T22:02:55.923" v="806" actId="1076"/>
          <ac:spMkLst>
            <pc:docMk/>
            <pc:sldMk cId="982746407" sldId="326"/>
            <ac:spMk id="2" creationId="{28D38ABD-2898-45C0-BA4D-175B48BAB945}"/>
          </ac:spMkLst>
        </pc:spChg>
      </pc:sldChg>
    </pc:docChg>
  </pc:docChgLst>
  <pc:docChgLst>
    <pc:chgData name="nqueipo@outlook.com" userId="b4bdf872ae9d9deb" providerId="LiveId" clId="{57606844-5CFE-4BAC-B92D-0EB652621F5E}"/>
    <pc:docChg chg="undo custSel addSld delSld modSld sldOrd">
      <pc:chgData name="nqueipo@outlook.com" userId="b4bdf872ae9d9deb" providerId="LiveId" clId="{57606844-5CFE-4BAC-B92D-0EB652621F5E}" dt="2019-05-26T21:04:22.688" v="2765" actId="20577"/>
      <pc:docMkLst>
        <pc:docMk/>
      </pc:docMkLst>
      <pc:sldChg chg="modNotesTx">
        <pc:chgData name="nqueipo@outlook.com" userId="b4bdf872ae9d9deb" providerId="LiveId" clId="{57606844-5CFE-4BAC-B92D-0EB652621F5E}" dt="2019-05-26T15:22:59.484" v="229" actId="20577"/>
        <pc:sldMkLst>
          <pc:docMk/>
          <pc:sldMk cId="184577462" sldId="256"/>
        </pc:sldMkLst>
      </pc:sldChg>
      <pc:sldChg chg="modSp">
        <pc:chgData name="nqueipo@outlook.com" userId="b4bdf872ae9d9deb" providerId="LiveId" clId="{57606844-5CFE-4BAC-B92D-0EB652621F5E}" dt="2019-05-26T15:18:50.749" v="16" actId="20577"/>
        <pc:sldMkLst>
          <pc:docMk/>
          <pc:sldMk cId="2288012111" sldId="259"/>
        </pc:sldMkLst>
        <pc:spChg chg="mod">
          <ac:chgData name="nqueipo@outlook.com" userId="b4bdf872ae9d9deb" providerId="LiveId" clId="{57606844-5CFE-4BAC-B92D-0EB652621F5E}" dt="2019-05-26T15:18:50.749" v="16" actId="20577"/>
          <ac:spMkLst>
            <pc:docMk/>
            <pc:sldMk cId="2288012111" sldId="259"/>
            <ac:spMk id="2" creationId="{00000000-0000-0000-0000-000000000000}"/>
          </ac:spMkLst>
        </pc:spChg>
      </pc:sldChg>
      <pc:sldChg chg="modSp ord">
        <pc:chgData name="nqueipo@outlook.com" userId="b4bdf872ae9d9deb" providerId="LiveId" clId="{57606844-5CFE-4BAC-B92D-0EB652621F5E}" dt="2019-05-26T15:18:39.823" v="15" actId="20577"/>
        <pc:sldMkLst>
          <pc:docMk/>
          <pc:sldMk cId="1442725152" sldId="260"/>
        </pc:sldMkLst>
        <pc:spChg chg="mod">
          <ac:chgData name="nqueipo@outlook.com" userId="b4bdf872ae9d9deb" providerId="LiveId" clId="{57606844-5CFE-4BAC-B92D-0EB652621F5E}" dt="2019-05-26T15:18:39.823" v="15" actId="20577"/>
          <ac:spMkLst>
            <pc:docMk/>
            <pc:sldMk cId="1442725152" sldId="260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57606844-5CFE-4BAC-B92D-0EB652621F5E}" dt="2019-05-26T20:46:32.871" v="2667" actId="1076"/>
        <pc:sldMkLst>
          <pc:docMk/>
          <pc:sldMk cId="2823159360" sldId="264"/>
        </pc:sldMkLst>
        <pc:spChg chg="mod">
          <ac:chgData name="nqueipo@outlook.com" userId="b4bdf872ae9d9deb" providerId="LiveId" clId="{57606844-5CFE-4BAC-B92D-0EB652621F5E}" dt="2019-05-26T20:46:28.731" v="2666" actId="1076"/>
          <ac:spMkLst>
            <pc:docMk/>
            <pc:sldMk cId="2823159360" sldId="264"/>
            <ac:spMk id="6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6:32.871" v="2667" actId="1076"/>
          <ac:spMkLst>
            <pc:docMk/>
            <pc:sldMk cId="2823159360" sldId="264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23:55.851" v="2541" actId="1076"/>
          <ac:spMkLst>
            <pc:docMk/>
            <pc:sldMk cId="2823159360" sldId="264"/>
            <ac:spMk id="73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43.572" v="2540" actId="478"/>
          <ac:grpSpMkLst>
            <pc:docMk/>
            <pc:sldMk cId="2823159360" sldId="264"/>
            <ac:grpSpMk id="66" creationId="{00000000-0000-0000-0000-000000000000}"/>
          </ac:grpSpMkLst>
        </pc:grpChg>
      </pc:sldChg>
      <pc:sldChg chg="addSp delSp modSp ord setBg">
        <pc:chgData name="nqueipo@outlook.com" userId="b4bdf872ae9d9deb" providerId="LiveId" clId="{57606844-5CFE-4BAC-B92D-0EB652621F5E}" dt="2019-05-26T20:02:44.898" v="2294" actId="20577"/>
        <pc:sldMkLst>
          <pc:docMk/>
          <pc:sldMk cId="1963889707" sldId="266"/>
        </pc:sldMkLst>
        <pc:spChg chg="mod">
          <ac:chgData name="nqueipo@outlook.com" userId="b4bdf872ae9d9deb" providerId="LiveId" clId="{57606844-5CFE-4BAC-B92D-0EB652621F5E}" dt="2019-05-26T20:02:44.898" v="2294" actId="20577"/>
          <ac:spMkLst>
            <pc:docMk/>
            <pc:sldMk cId="1963889707" sldId="266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0:35.768" v="2230" actId="478"/>
          <ac:spMkLst>
            <pc:docMk/>
            <pc:sldMk cId="1963889707" sldId="266"/>
            <ac:spMk id="5" creationId="{00000000-0000-0000-0000-000000000000}"/>
          </ac:spMkLst>
        </pc:spChg>
        <pc:graphicFrameChg chg="add del mod">
          <ac:chgData name="nqueipo@outlook.com" userId="b4bdf872ae9d9deb" providerId="LiveId" clId="{57606844-5CFE-4BAC-B92D-0EB652621F5E}" dt="2019-05-26T20:00:49.771" v="2231" actId="478"/>
          <ac:graphicFrameMkLst>
            <pc:docMk/>
            <pc:sldMk cId="1963889707" sldId="266"/>
            <ac:graphicFrameMk id="4" creationId="{5D3D744A-AB11-4EED-AF29-67534F0AD50E}"/>
          </ac:graphicFrameMkLst>
        </pc:graphicFrameChg>
      </pc:sldChg>
      <pc:sldChg chg="delSp modSp">
        <pc:chgData name="nqueipo@outlook.com" userId="b4bdf872ae9d9deb" providerId="LiveId" clId="{57606844-5CFE-4BAC-B92D-0EB652621F5E}" dt="2019-05-26T20:56:07.191" v="2677" actId="20577"/>
        <pc:sldMkLst>
          <pc:docMk/>
          <pc:sldMk cId="3256913776" sldId="269"/>
        </pc:sldMkLst>
        <pc:spChg chg="mod">
          <ac:chgData name="nqueipo@outlook.com" userId="b4bdf872ae9d9deb" providerId="LiveId" clId="{57606844-5CFE-4BAC-B92D-0EB652621F5E}" dt="2019-05-26T20:56:07.191" v="2677" actId="20577"/>
          <ac:spMkLst>
            <pc:docMk/>
            <pc:sldMk cId="3256913776" sldId="269"/>
            <ac:spMk id="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8:26.575" v="2671" actId="1076"/>
          <ac:spMkLst>
            <pc:docMk/>
            <pc:sldMk cId="3256913776" sldId="269"/>
            <ac:spMk id="38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19.775" v="2670" actId="478"/>
          <ac:grpSpMkLst>
            <pc:docMk/>
            <pc:sldMk cId="3256913776" sldId="269"/>
            <ac:grpSpMk id="67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59:25.415" v="2685" actId="1037"/>
        <pc:sldMkLst>
          <pc:docMk/>
          <pc:sldMk cId="675641604" sldId="272"/>
        </pc:sldMkLst>
        <pc:spChg chg="del mod topLvl">
          <ac:chgData name="nqueipo@outlook.com" userId="b4bdf872ae9d9deb" providerId="LiveId" clId="{57606844-5CFE-4BAC-B92D-0EB652621F5E}" dt="2019-05-26T20:57:28.696" v="2679" actId="478"/>
          <ac:spMkLst>
            <pc:docMk/>
            <pc:sldMk cId="675641604" sldId="272"/>
            <ac:spMk id="61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44.020" v="2681" actId="1076"/>
          <ac:spMkLst>
            <pc:docMk/>
            <pc:sldMk cId="675641604" sldId="272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52.350" v="2682" actId="1076"/>
          <ac:spMkLst>
            <pc:docMk/>
            <pc:sldMk cId="675641604" sldId="272"/>
            <ac:spMk id="66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9:25.415" v="2685" actId="1037"/>
          <ac:spMkLst>
            <pc:docMk/>
            <pc:sldMk cId="675641604" sldId="27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57:28.696" v="2679" actId="478"/>
          <ac:grpSpMkLst>
            <pc:docMk/>
            <pc:sldMk cId="675641604" sldId="272"/>
            <ac:grpSpMk id="59" creationId="{00000000-0000-0000-0000-000000000000}"/>
          </ac:grpSpMkLst>
        </pc:grpChg>
        <pc:picChg chg="del topLvl">
          <ac:chgData name="nqueipo@outlook.com" userId="b4bdf872ae9d9deb" providerId="LiveId" clId="{57606844-5CFE-4BAC-B92D-0EB652621F5E}" dt="2019-05-26T20:57:36.007" v="2680" actId="478"/>
          <ac:picMkLst>
            <pc:docMk/>
            <pc:sldMk cId="675641604" sldId="272"/>
            <ac:picMk id="60" creationId="{00000000-0000-0000-0000-000000000000}"/>
          </ac:picMkLst>
        </pc:picChg>
      </pc:sldChg>
      <pc:sldChg chg="modNotesTx">
        <pc:chgData name="nqueipo@outlook.com" userId="b4bdf872ae9d9deb" providerId="LiveId" clId="{57606844-5CFE-4BAC-B92D-0EB652621F5E}" dt="2019-05-26T21:04:22.688" v="2765" actId="20577"/>
        <pc:sldMkLst>
          <pc:docMk/>
          <pc:sldMk cId="695132145" sldId="274"/>
        </pc:sldMkLst>
      </pc:sldChg>
      <pc:sldChg chg="addSp delSp modSp modNotesTx">
        <pc:chgData name="nqueipo@outlook.com" userId="b4bdf872ae9d9deb" providerId="LiveId" clId="{57606844-5CFE-4BAC-B92D-0EB652621F5E}" dt="2019-05-26T16:16:28.305" v="777" actId="20577"/>
        <pc:sldMkLst>
          <pc:docMk/>
          <pc:sldMk cId="686995715" sldId="278"/>
        </pc:sldMkLst>
        <pc:spChg chg="mod">
          <ac:chgData name="nqueipo@outlook.com" userId="b4bdf872ae9d9deb" providerId="LiveId" clId="{57606844-5CFE-4BAC-B92D-0EB652621F5E}" dt="2019-05-26T16:16:28.305" v="777" actId="20577"/>
          <ac:spMkLst>
            <pc:docMk/>
            <pc:sldMk cId="686995715" sldId="278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6:03:57.577" v="673" actId="20577"/>
          <ac:spMkLst>
            <pc:docMk/>
            <pc:sldMk cId="686995715" sldId="278"/>
            <ac:spMk id="3" creationId="{00000000-0000-0000-0000-000000000000}"/>
          </ac:spMkLst>
        </pc:spChg>
        <pc:spChg chg="add del">
          <ac:chgData name="nqueipo@outlook.com" userId="b4bdf872ae9d9deb" providerId="LiveId" clId="{57606844-5CFE-4BAC-B92D-0EB652621F5E}" dt="2019-05-26T16:04:48.072" v="675" actId="478"/>
          <ac:spMkLst>
            <pc:docMk/>
            <pc:sldMk cId="686995715" sldId="278"/>
            <ac:spMk id="4" creationId="{8445E98E-2FB5-4CD7-A62C-F5486A86C79F}"/>
          </ac:spMkLst>
        </pc:spChg>
      </pc:sldChg>
      <pc:sldChg chg="del">
        <pc:chgData name="nqueipo@outlook.com" userId="b4bdf872ae9d9deb" providerId="LiveId" clId="{57606844-5CFE-4BAC-B92D-0EB652621F5E}" dt="2019-05-26T15:43:06.725" v="239" actId="2696"/>
        <pc:sldMkLst>
          <pc:docMk/>
          <pc:sldMk cId="1435487981" sldId="279"/>
        </pc:sldMkLst>
      </pc:sldChg>
      <pc:sldChg chg="del">
        <pc:chgData name="nqueipo@outlook.com" userId="b4bdf872ae9d9deb" providerId="LiveId" clId="{57606844-5CFE-4BAC-B92D-0EB652621F5E}" dt="2019-05-26T15:43:12.633" v="241" actId="2696"/>
        <pc:sldMkLst>
          <pc:docMk/>
          <pc:sldMk cId="1345659123" sldId="280"/>
        </pc:sldMkLst>
      </pc:sldChg>
      <pc:sldChg chg="del">
        <pc:chgData name="nqueipo@outlook.com" userId="b4bdf872ae9d9deb" providerId="LiveId" clId="{57606844-5CFE-4BAC-B92D-0EB652621F5E}" dt="2019-05-26T15:43:09.475" v="240" actId="2696"/>
        <pc:sldMkLst>
          <pc:docMk/>
          <pc:sldMk cId="2441932333" sldId="281"/>
        </pc:sldMkLst>
      </pc:sldChg>
      <pc:sldChg chg="del">
        <pc:chgData name="nqueipo@outlook.com" userId="b4bdf872ae9d9deb" providerId="LiveId" clId="{57606844-5CFE-4BAC-B92D-0EB652621F5E}" dt="2019-05-26T15:39:38.162" v="236" actId="2696"/>
        <pc:sldMkLst>
          <pc:docMk/>
          <pc:sldMk cId="1726806752" sldId="282"/>
        </pc:sldMkLst>
      </pc:sldChg>
      <pc:sldChg chg="del">
        <pc:chgData name="nqueipo@outlook.com" userId="b4bdf872ae9d9deb" providerId="LiveId" clId="{57606844-5CFE-4BAC-B92D-0EB652621F5E}" dt="2019-05-26T15:39:24.648" v="234" actId="2696"/>
        <pc:sldMkLst>
          <pc:docMk/>
          <pc:sldMk cId="1747262458" sldId="283"/>
        </pc:sldMkLst>
      </pc:sldChg>
      <pc:sldChg chg="del">
        <pc:chgData name="nqueipo@outlook.com" userId="b4bdf872ae9d9deb" providerId="LiveId" clId="{57606844-5CFE-4BAC-B92D-0EB652621F5E}" dt="2019-05-26T15:39:31.062" v="235" actId="2696"/>
        <pc:sldMkLst>
          <pc:docMk/>
          <pc:sldMk cId="1596785097" sldId="284"/>
        </pc:sldMkLst>
      </pc:sldChg>
      <pc:sldChg chg="delSp modSp modNotesTx">
        <pc:chgData name="nqueipo@outlook.com" userId="b4bdf872ae9d9deb" providerId="LiveId" clId="{57606844-5CFE-4BAC-B92D-0EB652621F5E}" dt="2019-05-26T20:43:23.915" v="2628" actId="1036"/>
        <pc:sldMkLst>
          <pc:docMk/>
          <pc:sldMk cId="545787222" sldId="292"/>
        </pc:sldMkLst>
        <pc:spChg chg="mod">
          <ac:chgData name="nqueipo@outlook.com" userId="b4bdf872ae9d9deb" providerId="LiveId" clId="{57606844-5CFE-4BAC-B92D-0EB652621F5E}" dt="2019-05-26T20:23:27.994" v="2539" actId="14100"/>
          <ac:spMkLst>
            <pc:docMk/>
            <pc:sldMk cId="545787222" sldId="292"/>
            <ac:spMk id="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20.021" v="2538" actId="478"/>
          <ac:grpSpMkLst>
            <pc:docMk/>
            <pc:sldMk cId="545787222" sldId="292"/>
            <ac:grpSpMk id="14" creationId="{00000000-0000-0000-0000-000000000000}"/>
          </ac:grpSpMkLst>
        </pc:grpChg>
        <pc:picChg chg="mod">
          <ac:chgData name="nqueipo@outlook.com" userId="b4bdf872ae9d9deb" providerId="LiveId" clId="{57606844-5CFE-4BAC-B92D-0EB652621F5E}" dt="2019-05-26T20:43:23.915" v="2628" actId="1036"/>
          <ac:picMkLst>
            <pc:docMk/>
            <pc:sldMk cId="545787222" sldId="292"/>
            <ac:picMk id="21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3:04.891" v="238" actId="2696"/>
        <pc:sldMkLst>
          <pc:docMk/>
          <pc:sldMk cId="519364537" sldId="299"/>
        </pc:sldMkLst>
      </pc:sldChg>
      <pc:sldChg chg="del">
        <pc:chgData name="nqueipo@outlook.com" userId="b4bdf872ae9d9deb" providerId="LiveId" clId="{57606844-5CFE-4BAC-B92D-0EB652621F5E}" dt="2019-05-26T15:09:22.004" v="0" actId="2696"/>
        <pc:sldMkLst>
          <pc:docMk/>
          <pc:sldMk cId="2505050174" sldId="305"/>
        </pc:sldMkLst>
      </pc:sldChg>
      <pc:sldChg chg="modSp del modNotesTx">
        <pc:chgData name="nqueipo@outlook.com" userId="b4bdf872ae9d9deb" providerId="LiveId" clId="{57606844-5CFE-4BAC-B92D-0EB652621F5E}" dt="2019-05-26T15:49:08.141" v="380" actId="2696"/>
        <pc:sldMkLst>
          <pc:docMk/>
          <pc:sldMk cId="2047619291" sldId="306"/>
        </pc:sldMkLst>
        <pc:spChg chg="mod">
          <ac:chgData name="nqueipo@outlook.com" userId="b4bdf872ae9d9deb" providerId="LiveId" clId="{57606844-5CFE-4BAC-B92D-0EB652621F5E}" dt="2019-05-26T15:45:36.739" v="328" actId="20577"/>
          <ac:spMkLst>
            <pc:docMk/>
            <pc:sldMk cId="2047619291" sldId="306"/>
            <ac:spMk id="2" creationId="{00000000-0000-0000-0000-000000000000}"/>
          </ac:spMkLst>
        </pc:spChg>
      </pc:sldChg>
      <pc:sldChg chg="del">
        <pc:chgData name="nqueipo@outlook.com" userId="b4bdf872ae9d9deb" providerId="LiveId" clId="{57606844-5CFE-4BAC-B92D-0EB652621F5E}" dt="2019-05-26T15:46:35.026" v="371" actId="2696"/>
        <pc:sldMkLst>
          <pc:docMk/>
          <pc:sldMk cId="3316110864" sldId="307"/>
        </pc:sldMkLst>
      </pc:sldChg>
      <pc:sldChg chg="modSp">
        <pc:chgData name="nqueipo@outlook.com" userId="b4bdf872ae9d9deb" providerId="LiveId" clId="{57606844-5CFE-4BAC-B92D-0EB652621F5E}" dt="2019-05-26T20:06:18.233" v="2298" actId="27636"/>
        <pc:sldMkLst>
          <pc:docMk/>
          <pc:sldMk cId="1258397029" sldId="309"/>
        </pc:sldMkLst>
        <pc:spChg chg="mod">
          <ac:chgData name="nqueipo@outlook.com" userId="b4bdf872ae9d9deb" providerId="LiveId" clId="{57606844-5CFE-4BAC-B92D-0EB652621F5E}" dt="2019-05-26T20:06:18.233" v="2298" actId="27636"/>
          <ac:spMkLst>
            <pc:docMk/>
            <pc:sldMk cId="1258397029" sldId="309"/>
            <ac:spMk id="2" creationId="{00000000-0000-0000-0000-000000000000}"/>
          </ac:spMkLst>
        </pc:spChg>
      </pc:sldChg>
      <pc:sldChg chg="delSp modSp modNotesTx">
        <pc:chgData name="nqueipo@outlook.com" userId="b4bdf872ae9d9deb" providerId="LiveId" clId="{57606844-5CFE-4BAC-B92D-0EB652621F5E}" dt="2019-05-26T20:46:47.828" v="2669" actId="1076"/>
        <pc:sldMkLst>
          <pc:docMk/>
          <pc:sldMk cId="3234936420" sldId="311"/>
        </pc:sldMkLst>
        <pc:spChg chg="mod">
          <ac:chgData name="nqueipo@outlook.com" userId="b4bdf872ae9d9deb" providerId="LiveId" clId="{57606844-5CFE-4BAC-B92D-0EB652621F5E}" dt="2019-05-26T20:46:47.828" v="2669" actId="1076"/>
          <ac:spMkLst>
            <pc:docMk/>
            <pc:sldMk cId="3234936420" sldId="311"/>
            <ac:spMk id="2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6:41.162" v="2668" actId="478"/>
          <ac:grpSpMkLst>
            <pc:docMk/>
            <pc:sldMk cId="3234936420" sldId="311"/>
            <ac:grpSpMk id="51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8:48.090" v="2673" actId="1076"/>
        <pc:sldMkLst>
          <pc:docMk/>
          <pc:sldMk cId="1292345938" sldId="312"/>
        </pc:sldMkLst>
        <pc:spChg chg="mod">
          <ac:chgData name="nqueipo@outlook.com" userId="b4bdf872ae9d9deb" providerId="LiveId" clId="{57606844-5CFE-4BAC-B92D-0EB652621F5E}" dt="2019-05-26T20:48:48.090" v="2673" actId="1076"/>
          <ac:spMkLst>
            <pc:docMk/>
            <pc:sldMk cId="1292345938" sldId="31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42.026" v="2672" actId="478"/>
          <ac:grpSpMkLst>
            <pc:docMk/>
            <pc:sldMk cId="1292345938" sldId="312"/>
            <ac:grpSpMk id="108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9:01.557" v="2675" actId="1076"/>
        <pc:sldMkLst>
          <pc:docMk/>
          <pc:sldMk cId="3290193285" sldId="313"/>
        </pc:sldMkLst>
        <pc:spChg chg="mod">
          <ac:chgData name="nqueipo@outlook.com" userId="b4bdf872ae9d9deb" providerId="LiveId" clId="{57606844-5CFE-4BAC-B92D-0EB652621F5E}" dt="2019-05-26T20:49:01.557" v="2675" actId="1076"/>
          <ac:spMkLst>
            <pc:docMk/>
            <pc:sldMk cId="3290193285" sldId="313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55.113" v="2674" actId="478"/>
          <ac:grpSpMkLst>
            <pc:docMk/>
            <pc:sldMk cId="3290193285" sldId="313"/>
            <ac:grpSpMk id="83" creationId="{00000000-0000-0000-0000-000000000000}"/>
          </ac:grpSpMkLst>
        </pc:grpChg>
      </pc:sldChg>
      <pc:sldChg chg="addSp modSp">
        <pc:chgData name="nqueipo@outlook.com" userId="b4bdf872ae9d9deb" providerId="LiveId" clId="{57606844-5CFE-4BAC-B92D-0EB652621F5E}" dt="2019-05-26T16:10:35.571" v="732" actId="20577"/>
        <pc:sldMkLst>
          <pc:docMk/>
          <pc:sldMk cId="2564247357" sldId="317"/>
        </pc:sldMkLst>
        <pc:spChg chg="mod">
          <ac:chgData name="nqueipo@outlook.com" userId="b4bdf872ae9d9deb" providerId="LiveId" clId="{57606844-5CFE-4BAC-B92D-0EB652621F5E}" dt="2019-05-26T16:10:35.571" v="732" actId="20577"/>
          <ac:spMkLst>
            <pc:docMk/>
            <pc:sldMk cId="2564247357" sldId="317"/>
            <ac:spMk id="2" creationId="{00000000-0000-0000-0000-000000000000}"/>
          </ac:spMkLst>
        </pc:spChg>
        <pc:picChg chg="add">
          <ac:chgData name="nqueipo@outlook.com" userId="b4bdf872ae9d9deb" providerId="LiveId" clId="{57606844-5CFE-4BAC-B92D-0EB652621F5E}" dt="2019-05-26T16:09:01.435" v="696"/>
          <ac:picMkLst>
            <pc:docMk/>
            <pc:sldMk cId="2564247357" sldId="317"/>
            <ac:picMk id="19" creationId="{F23A5823-E510-4E59-9BE9-6D86636168C8}"/>
          </ac:picMkLst>
        </pc:picChg>
      </pc:sldChg>
      <pc:sldChg chg="delSp modSp ord delAnim">
        <pc:chgData name="nqueipo@outlook.com" userId="b4bdf872ae9d9deb" providerId="LiveId" clId="{57606844-5CFE-4BAC-B92D-0EB652621F5E}" dt="2019-05-26T19:50:46.689" v="2180" actId="478"/>
        <pc:sldMkLst>
          <pc:docMk/>
          <pc:sldMk cId="2916414694" sldId="318"/>
        </pc:sldMkLst>
        <pc:spChg chg="mod">
          <ac:chgData name="nqueipo@outlook.com" userId="b4bdf872ae9d9deb" providerId="LiveId" clId="{57606844-5CFE-4BAC-B92D-0EB652621F5E}" dt="2019-05-26T19:50:36.642" v="2179" actId="20577"/>
          <ac:spMkLst>
            <pc:docMk/>
            <pc:sldMk cId="2916414694" sldId="318"/>
            <ac:spMk id="5" creationId="{00000000-0000-0000-0000-000000000000}"/>
          </ac:spMkLst>
        </pc:spChg>
        <pc:picChg chg="del">
          <ac:chgData name="nqueipo@outlook.com" userId="b4bdf872ae9d9deb" providerId="LiveId" clId="{57606844-5CFE-4BAC-B92D-0EB652621F5E}" dt="2019-05-26T19:50:46.689" v="2180" actId="478"/>
          <ac:picMkLst>
            <pc:docMk/>
            <pc:sldMk cId="2916414694" sldId="318"/>
            <ac:picMk id="7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6:40.175" v="372" actId="2696"/>
        <pc:sldMkLst>
          <pc:docMk/>
          <pc:sldMk cId="3612004873" sldId="319"/>
        </pc:sldMkLst>
      </pc:sldChg>
      <pc:sldChg chg="addSp modSp">
        <pc:chgData name="nqueipo@outlook.com" userId="b4bdf872ae9d9deb" providerId="LiveId" clId="{57606844-5CFE-4BAC-B92D-0EB652621F5E}" dt="2019-05-26T15:48:45.095" v="378" actId="20577"/>
        <pc:sldMkLst>
          <pc:docMk/>
          <pc:sldMk cId="4238447604" sldId="320"/>
        </pc:sldMkLst>
        <pc:spChg chg="mod">
          <ac:chgData name="nqueipo@outlook.com" userId="b4bdf872ae9d9deb" providerId="LiveId" clId="{57606844-5CFE-4BAC-B92D-0EB652621F5E}" dt="2019-05-26T15:48:45.095" v="378" actId="20577"/>
          <ac:spMkLst>
            <pc:docMk/>
            <pc:sldMk cId="4238447604" sldId="320"/>
            <ac:spMk id="3" creationId="{7AEE64D9-7A62-4D22-9895-882F3C2CFF14}"/>
          </ac:spMkLst>
        </pc:spChg>
        <pc:picChg chg="add">
          <ac:chgData name="nqueipo@outlook.com" userId="b4bdf872ae9d9deb" providerId="LiveId" clId="{57606844-5CFE-4BAC-B92D-0EB652621F5E}" dt="2019-05-26T15:47:03.011" v="373"/>
          <ac:picMkLst>
            <pc:docMk/>
            <pc:sldMk cId="4238447604" sldId="320"/>
            <ac:picMk id="5" creationId="{8B93A196-E77D-4B2B-870B-72B56D9C7ED6}"/>
          </ac:picMkLst>
        </pc:picChg>
      </pc:sldChg>
      <pc:sldChg chg="del">
        <pc:chgData name="nqueipo@outlook.com" userId="b4bdf872ae9d9deb" providerId="LiveId" clId="{57606844-5CFE-4BAC-B92D-0EB652621F5E}" dt="2019-05-26T15:39:47.560" v="237" actId="2696"/>
        <pc:sldMkLst>
          <pc:docMk/>
          <pc:sldMk cId="2440848339" sldId="321"/>
        </pc:sldMkLst>
      </pc:sldChg>
      <pc:sldChg chg="add del">
        <pc:chgData name="nqueipo@outlook.com" userId="b4bdf872ae9d9deb" providerId="LiveId" clId="{57606844-5CFE-4BAC-B92D-0EB652621F5E}" dt="2019-05-26T15:33:25.733" v="232" actId="2696"/>
        <pc:sldMkLst>
          <pc:docMk/>
          <pc:sldMk cId="1665462670" sldId="322"/>
        </pc:sldMkLst>
      </pc:sldChg>
      <pc:sldChg chg="modSp add">
        <pc:chgData name="nqueipo@outlook.com" userId="b4bdf872ae9d9deb" providerId="LiveId" clId="{57606844-5CFE-4BAC-B92D-0EB652621F5E}" dt="2019-05-26T20:06:35.498" v="2302" actId="27636"/>
        <pc:sldMkLst>
          <pc:docMk/>
          <pc:sldMk cId="2667928076" sldId="323"/>
        </pc:sldMkLst>
        <pc:spChg chg="mod">
          <ac:chgData name="nqueipo@outlook.com" userId="b4bdf872ae9d9deb" providerId="LiveId" clId="{57606844-5CFE-4BAC-B92D-0EB652621F5E}" dt="2019-05-26T20:06:35.498" v="2302" actId="27636"/>
          <ac:spMkLst>
            <pc:docMk/>
            <pc:sldMk cId="2667928076" sldId="323"/>
            <ac:spMk id="2" creationId="{00000000-0000-0000-0000-000000000000}"/>
          </ac:spMkLst>
        </pc:spChg>
      </pc:sldChg>
      <pc:sldChg chg="addSp modSp add modNotesTx">
        <pc:chgData name="nqueipo@outlook.com" userId="b4bdf872ae9d9deb" providerId="LiveId" clId="{57606844-5CFE-4BAC-B92D-0EB652621F5E}" dt="2019-05-26T15:59:38.759" v="591" actId="20577"/>
        <pc:sldMkLst>
          <pc:docMk/>
          <pc:sldMk cId="4131798429" sldId="324"/>
        </pc:sldMkLst>
        <pc:spChg chg="mod">
          <ac:chgData name="nqueipo@outlook.com" userId="b4bdf872ae9d9deb" providerId="LiveId" clId="{57606844-5CFE-4BAC-B92D-0EB652621F5E}" dt="2019-05-26T15:58:06.714" v="551" actId="20577"/>
          <ac:spMkLst>
            <pc:docMk/>
            <pc:sldMk cId="4131798429" sldId="324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5:59:12.924" v="552"/>
          <ac:spMkLst>
            <pc:docMk/>
            <pc:sldMk cId="4131798429" sldId="324"/>
            <ac:spMk id="3" creationId="{00000000-0000-0000-0000-000000000000}"/>
          </ac:spMkLst>
        </pc:spChg>
        <pc:spChg chg="add mod">
          <ac:chgData name="nqueipo@outlook.com" userId="b4bdf872ae9d9deb" providerId="LiveId" clId="{57606844-5CFE-4BAC-B92D-0EB652621F5E}" dt="2019-05-26T15:57:44.891" v="550" actId="20577"/>
          <ac:spMkLst>
            <pc:docMk/>
            <pc:sldMk cId="4131798429" sldId="324"/>
            <ac:spMk id="6" creationId="{36EA4063-E37F-436F-9724-EB9FBBB4AA20}"/>
          </ac:spMkLst>
        </pc:spChg>
        <pc:picChg chg="add mod">
          <ac:chgData name="nqueipo@outlook.com" userId="b4bdf872ae9d9deb" providerId="LiveId" clId="{57606844-5CFE-4BAC-B92D-0EB652621F5E}" dt="2019-05-26T15:52:03.987" v="413" actId="14100"/>
          <ac:picMkLst>
            <pc:docMk/>
            <pc:sldMk cId="4131798429" sldId="324"/>
            <ac:picMk id="4" creationId="{D42018CB-6BC7-4ED4-8EC6-EA9C26B84660}"/>
          </ac:picMkLst>
        </pc:picChg>
      </pc:sldChg>
      <pc:sldChg chg="addSp delSp modSp add modNotesTx">
        <pc:chgData name="nqueipo@outlook.com" userId="b4bdf872ae9d9deb" providerId="LiveId" clId="{57606844-5CFE-4BAC-B92D-0EB652621F5E}" dt="2019-05-26T19:37:36.226" v="2086" actId="20577"/>
        <pc:sldMkLst>
          <pc:docMk/>
          <pc:sldMk cId="752206799" sldId="325"/>
        </pc:sldMkLst>
        <pc:spChg chg="mod">
          <ac:chgData name="nqueipo@outlook.com" userId="b4bdf872ae9d9deb" providerId="LiveId" clId="{57606844-5CFE-4BAC-B92D-0EB652621F5E}" dt="2019-05-26T16:18:08.555" v="930" actId="20577"/>
          <ac:spMkLst>
            <pc:docMk/>
            <pc:sldMk cId="752206799" sldId="325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9:37:36.226" v="2086" actId="20577"/>
          <ac:spMkLst>
            <pc:docMk/>
            <pc:sldMk cId="752206799" sldId="325"/>
            <ac:spMk id="3" creationId="{00000000-0000-0000-0000-000000000000}"/>
          </ac:spMkLst>
        </pc:spChg>
        <pc:picChg chg="add del mod">
          <ac:chgData name="nqueipo@outlook.com" userId="b4bdf872ae9d9deb" providerId="LiveId" clId="{57606844-5CFE-4BAC-B92D-0EB652621F5E}" dt="2019-05-26T19:19:40.375" v="1518" actId="478"/>
          <ac:picMkLst>
            <pc:docMk/>
            <pc:sldMk cId="752206799" sldId="325"/>
            <ac:picMk id="4" creationId="{162BA20E-8E05-4492-A402-5F4ACCFC4B55}"/>
          </ac:picMkLst>
        </pc:picChg>
        <pc:picChg chg="add del mod">
          <ac:chgData name="nqueipo@outlook.com" userId="b4bdf872ae9d9deb" providerId="LiveId" clId="{57606844-5CFE-4BAC-B92D-0EB652621F5E}" dt="2019-05-26T19:30:18.214" v="1638"/>
          <ac:picMkLst>
            <pc:docMk/>
            <pc:sldMk cId="752206799" sldId="325"/>
            <ac:picMk id="6" creationId="{69F48C83-DFF6-4FB5-977E-B905030E03E0}"/>
          </ac:picMkLst>
        </pc:picChg>
        <pc:picChg chg="add mod">
          <ac:chgData name="nqueipo@outlook.com" userId="b4bdf872ae9d9deb" providerId="LiveId" clId="{57606844-5CFE-4BAC-B92D-0EB652621F5E}" dt="2019-05-26T19:37:00.679" v="2026" actId="1076"/>
          <ac:picMkLst>
            <pc:docMk/>
            <pc:sldMk cId="752206799" sldId="325"/>
            <ac:picMk id="7" creationId="{9697D3C0-2345-4843-AAAA-065391F9B909}"/>
          </ac:picMkLst>
        </pc:picChg>
      </pc:sldChg>
      <pc:sldChg chg="add del">
        <pc:chgData name="nqueipo@outlook.com" userId="b4bdf872ae9d9deb" providerId="LiveId" clId="{57606844-5CFE-4BAC-B92D-0EB652621F5E}" dt="2019-05-26T15:51:24.939" v="409"/>
        <pc:sldMkLst>
          <pc:docMk/>
          <pc:sldMk cId="1473657988" sldId="325"/>
        </pc:sldMkLst>
      </pc:sldChg>
      <pc:sldChg chg="delSp modSp add">
        <pc:chgData name="nqueipo@outlook.com" userId="b4bdf872ae9d9deb" providerId="LiveId" clId="{57606844-5CFE-4BAC-B92D-0EB652621F5E}" dt="2019-05-26T16:15:27.578" v="770" actId="20577"/>
        <pc:sldMkLst>
          <pc:docMk/>
          <pc:sldMk cId="982746407" sldId="326"/>
        </pc:sldMkLst>
        <pc:spChg chg="mod">
          <ac:chgData name="nqueipo@outlook.com" userId="b4bdf872ae9d9deb" providerId="LiveId" clId="{57606844-5CFE-4BAC-B92D-0EB652621F5E}" dt="2019-05-26T16:15:27.578" v="770" actId="20577"/>
          <ac:spMkLst>
            <pc:docMk/>
            <pc:sldMk cId="982746407" sldId="326"/>
            <ac:spMk id="2" creationId="{28D38ABD-2898-45C0-BA4D-175B48BAB945}"/>
          </ac:spMkLst>
        </pc:spChg>
        <pc:spChg chg="del">
          <ac:chgData name="nqueipo@outlook.com" userId="b4bdf872ae9d9deb" providerId="LiveId" clId="{57606844-5CFE-4BAC-B92D-0EB652621F5E}" dt="2019-05-26T16:14:43.994" v="766" actId="478"/>
          <ac:spMkLst>
            <pc:docMk/>
            <pc:sldMk cId="982746407" sldId="326"/>
            <ac:spMk id="3" creationId="{1DA0B2D9-008F-43D0-9508-885F94F1F1E5}"/>
          </ac:spMkLst>
        </pc:spChg>
      </pc:sldChg>
      <pc:sldChg chg="addSp delSp modSp add delAnim modNotesTx">
        <pc:chgData name="nqueipo@outlook.com" userId="b4bdf872ae9d9deb" providerId="LiveId" clId="{57606844-5CFE-4BAC-B92D-0EB652621F5E}" dt="2019-05-26T20:22:52.726" v="2537" actId="1036"/>
        <pc:sldMkLst>
          <pc:docMk/>
          <pc:sldMk cId="3660953874" sldId="327"/>
        </pc:sldMkLst>
        <pc:spChg chg="del">
          <ac:chgData name="nqueipo@outlook.com" userId="b4bdf872ae9d9deb" providerId="LiveId" clId="{57606844-5CFE-4BAC-B92D-0EB652621F5E}" dt="2019-05-26T20:07:55.038" v="2311" actId="478"/>
          <ac:spMkLst>
            <pc:docMk/>
            <pc:sldMk cId="3660953874" sldId="327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34.452" v="2308" actId="478"/>
          <ac:spMkLst>
            <pc:docMk/>
            <pc:sldMk cId="3660953874" sldId="327"/>
            <ac:spMk id="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27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07:38.308" v="2309" actId="20577"/>
          <ac:spMkLst>
            <pc:docMk/>
            <pc:sldMk cId="3660953874" sldId="327"/>
            <ac:spMk id="2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42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6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6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1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9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8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4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07:44.321" v="2310" actId="478"/>
          <ac:grpSpMkLst>
            <pc:docMk/>
            <pc:sldMk cId="3660953874" sldId="327"/>
            <ac:grpSpMk id="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14.336" v="2306" actId="478"/>
          <ac:grpSpMkLst>
            <pc:docMk/>
            <pc:sldMk cId="3660953874" sldId="327"/>
            <ac:grpSpMk id="13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15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0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31.305" v="2307" actId="478"/>
          <ac:grpSpMkLst>
            <pc:docMk/>
            <pc:sldMk cId="3660953874" sldId="327"/>
            <ac:grpSpMk id="2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9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1.469" v="2304" actId="478"/>
          <ac:grpSpMkLst>
            <pc:docMk/>
            <pc:sldMk cId="3660953874" sldId="327"/>
            <ac:grpSpMk id="38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64" creationId="{00000000-0000-0000-0000-000000000000}"/>
          </ac:grpSpMkLst>
        </pc:grpChg>
        <pc:picChg chg="add mod">
          <ac:chgData name="nqueipo@outlook.com" userId="b4bdf872ae9d9deb" providerId="LiveId" clId="{57606844-5CFE-4BAC-B92D-0EB652621F5E}" dt="2019-05-26T20:22:52.726" v="2537" actId="1036"/>
          <ac:picMkLst>
            <pc:docMk/>
            <pc:sldMk cId="3660953874" sldId="327"/>
            <ac:picMk id="9" creationId="{DB5F5B23-DBFE-4D18-BA23-2AB4C6401E59}"/>
          </ac:picMkLst>
        </pc:picChg>
        <pc:picChg chg="add mod">
          <ac:chgData name="nqueipo@outlook.com" userId="b4bdf872ae9d9deb" providerId="LiveId" clId="{57606844-5CFE-4BAC-B92D-0EB652621F5E}" dt="2019-05-26T20:14:48.909" v="2320" actId="1076"/>
          <ac:picMkLst>
            <pc:docMk/>
            <pc:sldMk cId="3660953874" sldId="327"/>
            <ac:picMk id="11" creationId="{56D53D13-5C9C-4B05-AD24-465F4C63388E}"/>
          </ac:picMkLst>
        </pc:picChg>
        <pc:picChg chg="add mod">
          <ac:chgData name="nqueipo@outlook.com" userId="b4bdf872ae9d9deb" providerId="LiveId" clId="{57606844-5CFE-4BAC-B92D-0EB652621F5E}" dt="2019-05-26T20:15:34.575" v="2324" actId="14100"/>
          <ac:picMkLst>
            <pc:docMk/>
            <pc:sldMk cId="3660953874" sldId="327"/>
            <ac:picMk id="17" creationId="{EA4325ED-5D07-454A-B3E4-789ECE87AF8D}"/>
          </ac:picMkLst>
        </pc:picChg>
        <pc:picChg chg="add mod">
          <ac:chgData name="nqueipo@outlook.com" userId="b4bdf872ae9d9deb" providerId="LiveId" clId="{57606844-5CFE-4BAC-B92D-0EB652621F5E}" dt="2019-05-26T20:17:46.834" v="2477" actId="1076"/>
          <ac:picMkLst>
            <pc:docMk/>
            <pc:sldMk cId="3660953874" sldId="327"/>
            <ac:picMk id="18" creationId="{A9D3DF48-49CB-49F7-9A19-89882E88A4F0}"/>
          </ac:picMkLst>
        </pc:pic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2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6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4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7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51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6644F-405B-44DF-B2D7-B1201E54E8E3}" type="datetimeFigureOut">
              <a:rPr lang="es-VE" smtClean="0"/>
              <a:t>16/6/2019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F8611-1AAB-48DD-B3B8-42CFB7118A38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69420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rasbt.github.io/mlxtend/api_subpackages/mlxtend.regressor/#stackingcvregresso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mited-memory_BFGS#cite_note-LBFGSB1-6" TargetMode="External"/><Relationship Id="rId3" Type="http://schemas.openxmlformats.org/officeDocument/2006/relationships/hyperlink" Target="https://en.wikipedia.org/wiki/Optimization_(mathematics)" TargetMode="External"/><Relationship Id="rId7" Type="http://schemas.openxmlformats.org/officeDocument/2006/relationships/hyperlink" Target="https://en.wikipedia.org/wiki/Computer_memory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BFGS_method" TargetMode="External"/><Relationship Id="rId5" Type="http://schemas.openxmlformats.org/officeDocument/2006/relationships/hyperlink" Target="https://en.wikipedia.org/wiki/Quasi-Newton_method" TargetMode="External"/><Relationship Id="rId4" Type="http://schemas.openxmlformats.org/officeDocument/2006/relationships/hyperlink" Target="https://en.wikipedia.org/wiki/Algorithm" TargetMode="External"/><Relationship Id="rId9" Type="http://schemas.openxmlformats.org/officeDocument/2006/relationships/hyperlink" Target="https://en.wikipedia.org/wiki/Limited-memory_BFGS#cite_note-algo778-7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82597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6821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Confirmar</a:t>
            </a:r>
            <a:r>
              <a:rPr lang="es-VE" baseline="0" dirty="0"/>
              <a:t> que el enlace a </a:t>
            </a:r>
            <a:r>
              <a:rPr lang="es-VE" baseline="0" dirty="0" err="1"/>
              <a:t>scikit</a:t>
            </a:r>
            <a:r>
              <a:rPr lang="es-VE" baseline="0" dirty="0"/>
              <a:t> funciona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6414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are with </a:t>
            </a:r>
            <a:r>
              <a:rPr lang="en-US" dirty="0" err="1"/>
              <a:t>StackingCVRegressor</a:t>
            </a:r>
            <a:r>
              <a:rPr lang="en-US" dirty="0"/>
              <a:t> and the Implementation should reflect that – Update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01840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79114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What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a </a:t>
            </a:r>
            <a:r>
              <a:rPr lang="es-VE" dirty="0" err="1"/>
              <a:t>limiting</a:t>
            </a:r>
            <a:r>
              <a:rPr lang="es-VE" dirty="0"/>
              <a:t> </a:t>
            </a:r>
            <a:r>
              <a:rPr lang="es-VE" dirty="0" err="1"/>
              <a:t>value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Aluminium</a:t>
            </a:r>
            <a:r>
              <a:rPr lang="es-VE" dirty="0"/>
              <a:t>? </a:t>
            </a:r>
            <a:r>
              <a:rPr lang="es-VE" dirty="0" err="1"/>
              <a:t>What</a:t>
            </a:r>
            <a:r>
              <a:rPr lang="es-VE" dirty="0"/>
              <a:t> material </a:t>
            </a:r>
            <a:r>
              <a:rPr lang="es-VE" dirty="0" err="1"/>
              <a:t>was</a:t>
            </a:r>
            <a:r>
              <a:rPr lang="es-VE" dirty="0"/>
              <a:t> </a:t>
            </a:r>
            <a:r>
              <a:rPr lang="es-VE" dirty="0" err="1"/>
              <a:t>used</a:t>
            </a:r>
            <a:r>
              <a:rPr lang="es-VE" dirty="0"/>
              <a:t>? .. </a:t>
            </a:r>
            <a:r>
              <a:rPr lang="es-VE" dirty="0" err="1"/>
              <a:t>Questions</a:t>
            </a:r>
            <a:r>
              <a:rPr lang="es-VE" dirty="0"/>
              <a:t> of </a:t>
            </a:r>
            <a:r>
              <a:rPr lang="es-VE" dirty="0" err="1"/>
              <a:t>interest</a:t>
            </a:r>
            <a:r>
              <a:rPr lang="es-VE" dirty="0"/>
              <a:t>? </a:t>
            </a:r>
          </a:p>
          <a:p>
            <a:r>
              <a:rPr lang="es-VE" dirty="0"/>
              <a:t>1.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SLR </a:t>
            </a:r>
            <a:r>
              <a:rPr lang="es-VE" baseline="0" dirty="0" err="1"/>
              <a:t>performs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individual </a:t>
            </a:r>
            <a:r>
              <a:rPr lang="es-VE" baseline="0" dirty="0" err="1"/>
              <a:t>surrogates</a:t>
            </a:r>
            <a:r>
              <a:rPr lang="es-VE" baseline="0" dirty="0"/>
              <a:t>? </a:t>
            </a:r>
            <a:r>
              <a:rPr lang="es-VE" baseline="0" dirty="0" err="1"/>
              <a:t>We</a:t>
            </a:r>
            <a:r>
              <a:rPr lang="es-VE" baseline="0" dirty="0"/>
              <a:t> </a:t>
            </a:r>
            <a:r>
              <a:rPr lang="es-VE" baseline="0" dirty="0" err="1"/>
              <a:t>know</a:t>
            </a:r>
            <a:r>
              <a:rPr lang="es-VE" baseline="0" dirty="0"/>
              <a:t> </a:t>
            </a:r>
            <a:r>
              <a:rPr lang="es-VE" baseline="0" dirty="0" err="1"/>
              <a:t>theoretically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should</a:t>
            </a:r>
            <a:r>
              <a:rPr lang="es-VE" baseline="0" dirty="0"/>
              <a:t> </a:t>
            </a:r>
            <a:r>
              <a:rPr lang="es-VE" baseline="0" dirty="0" err="1"/>
              <a:t>never</a:t>
            </a:r>
            <a:r>
              <a:rPr lang="es-VE" baseline="0" dirty="0"/>
              <a:t> do </a:t>
            </a:r>
            <a:r>
              <a:rPr lang="es-VE" baseline="0" dirty="0" err="1"/>
              <a:t>worse</a:t>
            </a:r>
            <a:r>
              <a:rPr lang="es-VE" baseline="0" dirty="0"/>
              <a:t> </a:t>
            </a:r>
            <a:r>
              <a:rPr lang="es-VE" baseline="0" dirty="0" err="1"/>
              <a:t>than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individual </a:t>
            </a:r>
            <a:r>
              <a:rPr lang="es-VE" baseline="0" dirty="0" err="1"/>
              <a:t>surrogates</a:t>
            </a:r>
            <a:r>
              <a:rPr lang="es-VE" baseline="0" dirty="0"/>
              <a:t> (</a:t>
            </a:r>
            <a:r>
              <a:rPr lang="es-VE" baseline="0" dirty="0" err="1"/>
              <a:t>population</a:t>
            </a:r>
            <a:r>
              <a:rPr lang="es-VE" baseline="0" dirty="0"/>
              <a:t> </a:t>
            </a:r>
            <a:r>
              <a:rPr lang="es-VE" baseline="0" dirty="0" err="1"/>
              <a:t>level</a:t>
            </a:r>
            <a:r>
              <a:rPr lang="es-VE" baseline="0" dirty="0"/>
              <a:t>)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evaluated</a:t>
            </a:r>
            <a:r>
              <a:rPr lang="es-VE" baseline="0" dirty="0"/>
              <a:t> </a:t>
            </a:r>
            <a:r>
              <a:rPr lang="es-VE" baseline="0" dirty="0" err="1"/>
              <a:t>on</a:t>
            </a:r>
            <a:r>
              <a:rPr lang="es-VE" baseline="0" dirty="0"/>
              <a:t> a simple? 2.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a </a:t>
            </a:r>
            <a:r>
              <a:rPr lang="es-VE" baseline="0" dirty="0" err="1"/>
              <a:t>committee</a:t>
            </a:r>
            <a:r>
              <a:rPr lang="es-VE" baseline="0" dirty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38588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Characterize each input ..  E es lognormal .. What did we do? We should have probably normalize according to a particular distribution .. Directly from the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42740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</a:t>
            </a:r>
            <a:r>
              <a:rPr lang="es-VE" dirty="0" err="1"/>
              <a:t>testing</a:t>
            </a:r>
            <a:r>
              <a:rPr lang="es-VE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57074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32524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99421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1773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assume the SLR</a:t>
            </a:r>
            <a:r>
              <a:rPr lang="en-US" baseline="0" dirty="0"/>
              <a:t> model has already been identified. If we knew the weight the SLR prediction would be easy to compute. The issue is, we do not know the weights.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967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01767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35363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 the true answer</a:t>
            </a:r>
          </a:p>
          <a:p>
            <a:r>
              <a:rPr lang="en-US" dirty="0"/>
              <a:t>True Answer:</a:t>
            </a:r>
          </a:p>
          <a:p>
            <a:r>
              <a:rPr lang="en-US" dirty="0"/>
              <a:t>Number of base learners trained: |S| x K x L x M</a:t>
            </a:r>
          </a:p>
          <a:p>
            <a:pPr marL="0" indent="0">
              <a:buNone/>
            </a:pPr>
            <a:r>
              <a:rPr lang="en-US" dirty="0"/>
              <a:t>Number of meta-</a:t>
            </a:r>
            <a:r>
              <a:rPr lang="en-US" dirty="0" err="1"/>
              <a:t>regressors</a:t>
            </a:r>
            <a:r>
              <a:rPr lang="en-US" dirty="0"/>
              <a:t> trained: |S| x K </a:t>
            </a:r>
            <a:endParaRPr lang="es-V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4061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 the equation as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fi,fj</a:t>
            </a:r>
            <a:r>
              <a:rPr lang="en-US" dirty="0"/>
              <a:t> (hat)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79835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62637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89846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34176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52047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7511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This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place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hyper-parameters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search</a:t>
            </a:r>
            <a:r>
              <a:rPr lang="es-VE" baseline="0" dirty="0"/>
              <a:t> </a:t>
            </a:r>
            <a:r>
              <a:rPr lang="es-VE" baseline="0" dirty="0" err="1"/>
              <a:t>space</a:t>
            </a:r>
            <a:r>
              <a:rPr lang="es-VE" baseline="0" dirty="0"/>
              <a:t> </a:t>
            </a:r>
            <a:r>
              <a:rPr lang="es-VE" baseline="0" dirty="0" err="1"/>
              <a:t>will</a:t>
            </a:r>
            <a:r>
              <a:rPr lang="es-VE" baseline="0" dirty="0"/>
              <a:t> be </a:t>
            </a:r>
            <a:r>
              <a:rPr lang="es-VE" baseline="0" dirty="0" err="1"/>
              <a:t>given</a:t>
            </a:r>
            <a:r>
              <a:rPr lang="es-VE" baseline="0" dirty="0"/>
              <a:t> </a:t>
            </a:r>
            <a:r>
              <a:rPr lang="es-VE" baseline="0" dirty="0" err="1"/>
              <a:t>by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size</a:t>
            </a:r>
            <a:r>
              <a:rPr lang="es-VE" baseline="0" dirty="0"/>
              <a:t> of </a:t>
            </a:r>
            <a:r>
              <a:rPr lang="es-VE" baseline="0" dirty="0" err="1"/>
              <a:t>the</a:t>
            </a:r>
            <a:r>
              <a:rPr lang="es-VE" baseline="0" dirty="0"/>
              <a:t> set S.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454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What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a </a:t>
            </a:r>
            <a:r>
              <a:rPr lang="es-VE" dirty="0" err="1"/>
              <a:t>limiting</a:t>
            </a:r>
            <a:r>
              <a:rPr lang="es-VE" dirty="0"/>
              <a:t> </a:t>
            </a:r>
            <a:r>
              <a:rPr lang="es-VE" dirty="0" err="1"/>
              <a:t>value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Aluminium</a:t>
            </a:r>
            <a:r>
              <a:rPr lang="es-VE" dirty="0"/>
              <a:t>? </a:t>
            </a:r>
            <a:r>
              <a:rPr lang="es-VE" dirty="0" err="1"/>
              <a:t>What</a:t>
            </a:r>
            <a:r>
              <a:rPr lang="es-VE" dirty="0"/>
              <a:t> material </a:t>
            </a:r>
            <a:r>
              <a:rPr lang="es-VE" dirty="0" err="1"/>
              <a:t>was</a:t>
            </a:r>
            <a:r>
              <a:rPr lang="es-VE" dirty="0"/>
              <a:t> </a:t>
            </a:r>
            <a:r>
              <a:rPr lang="es-VE" dirty="0" err="1"/>
              <a:t>used</a:t>
            </a:r>
            <a:r>
              <a:rPr lang="es-VE" dirty="0"/>
              <a:t>? .. </a:t>
            </a:r>
            <a:r>
              <a:rPr lang="es-VE" dirty="0" err="1"/>
              <a:t>Questions</a:t>
            </a:r>
            <a:r>
              <a:rPr lang="es-VE" dirty="0"/>
              <a:t> of </a:t>
            </a:r>
            <a:r>
              <a:rPr lang="es-VE" dirty="0" err="1"/>
              <a:t>interest</a:t>
            </a:r>
            <a:r>
              <a:rPr lang="es-VE" dirty="0"/>
              <a:t>? </a:t>
            </a:r>
          </a:p>
          <a:p>
            <a:r>
              <a:rPr lang="es-VE" dirty="0"/>
              <a:t>1.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SLR </a:t>
            </a:r>
            <a:r>
              <a:rPr lang="es-VE" baseline="0" dirty="0" err="1"/>
              <a:t>performs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individual </a:t>
            </a:r>
            <a:r>
              <a:rPr lang="es-VE" baseline="0" dirty="0" err="1"/>
              <a:t>surrogates</a:t>
            </a:r>
            <a:r>
              <a:rPr lang="es-VE" baseline="0" dirty="0"/>
              <a:t>? </a:t>
            </a:r>
            <a:r>
              <a:rPr lang="es-VE" baseline="0" dirty="0" err="1"/>
              <a:t>We</a:t>
            </a:r>
            <a:r>
              <a:rPr lang="es-VE" baseline="0" dirty="0"/>
              <a:t> </a:t>
            </a:r>
            <a:r>
              <a:rPr lang="es-VE" baseline="0" dirty="0" err="1"/>
              <a:t>know</a:t>
            </a:r>
            <a:r>
              <a:rPr lang="es-VE" baseline="0" dirty="0"/>
              <a:t> </a:t>
            </a:r>
            <a:r>
              <a:rPr lang="es-VE" baseline="0" dirty="0" err="1"/>
              <a:t>theoretically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should</a:t>
            </a:r>
            <a:r>
              <a:rPr lang="es-VE" baseline="0" dirty="0"/>
              <a:t> </a:t>
            </a:r>
            <a:r>
              <a:rPr lang="es-VE" baseline="0" dirty="0" err="1"/>
              <a:t>never</a:t>
            </a:r>
            <a:r>
              <a:rPr lang="es-VE" baseline="0" dirty="0"/>
              <a:t> do </a:t>
            </a:r>
            <a:r>
              <a:rPr lang="es-VE" baseline="0" dirty="0" err="1"/>
              <a:t>worse</a:t>
            </a:r>
            <a:r>
              <a:rPr lang="es-VE" baseline="0" dirty="0"/>
              <a:t> </a:t>
            </a:r>
            <a:r>
              <a:rPr lang="es-VE" baseline="0" dirty="0" err="1"/>
              <a:t>than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individual </a:t>
            </a:r>
            <a:r>
              <a:rPr lang="es-VE" baseline="0" dirty="0" err="1"/>
              <a:t>surrogates</a:t>
            </a:r>
            <a:r>
              <a:rPr lang="es-VE" baseline="0" dirty="0"/>
              <a:t> (</a:t>
            </a:r>
            <a:r>
              <a:rPr lang="es-VE" baseline="0" dirty="0" err="1"/>
              <a:t>population</a:t>
            </a:r>
            <a:r>
              <a:rPr lang="es-VE" baseline="0" dirty="0"/>
              <a:t> </a:t>
            </a:r>
            <a:r>
              <a:rPr lang="es-VE" baseline="0" dirty="0" err="1"/>
              <a:t>level</a:t>
            </a:r>
            <a:r>
              <a:rPr lang="es-VE" baseline="0" dirty="0"/>
              <a:t>)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evaluated</a:t>
            </a:r>
            <a:r>
              <a:rPr lang="es-VE" baseline="0" dirty="0"/>
              <a:t> </a:t>
            </a:r>
            <a:r>
              <a:rPr lang="es-VE" baseline="0" dirty="0" err="1"/>
              <a:t>on</a:t>
            </a:r>
            <a:r>
              <a:rPr lang="es-VE" baseline="0" dirty="0"/>
              <a:t> a simple? 2.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a </a:t>
            </a:r>
            <a:r>
              <a:rPr lang="es-VE" baseline="0" dirty="0" err="1"/>
              <a:t>committee</a:t>
            </a:r>
            <a:r>
              <a:rPr lang="es-VE" baseline="0" dirty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84098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Rehacer figura.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44699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 case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39238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MLXtend</a:t>
            </a:r>
            <a:r>
              <a:rPr lang="es-VE" dirty="0"/>
              <a:t> </a:t>
            </a:r>
            <a:r>
              <a:rPr lang="es-VE" dirty="0" err="1"/>
              <a:t>allows</a:t>
            </a:r>
            <a:r>
              <a:rPr lang="es-VE" dirty="0"/>
              <a:t> to</a:t>
            </a:r>
            <a:r>
              <a:rPr lang="es-VE" baseline="0" dirty="0"/>
              <a:t> </a:t>
            </a:r>
            <a:r>
              <a:rPr lang="es-VE" baseline="0" dirty="0" err="1"/>
              <a:t>include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original input </a:t>
            </a:r>
            <a:r>
              <a:rPr lang="es-VE" baseline="0" dirty="0" err="1"/>
              <a:t>features</a:t>
            </a:r>
            <a:r>
              <a:rPr lang="es-VE" baseline="0" dirty="0"/>
              <a:t> (</a:t>
            </a:r>
            <a:r>
              <a:rPr lang="es-VE" baseline="0" dirty="0" err="1"/>
              <a:t>Xs</a:t>
            </a:r>
            <a:r>
              <a:rPr lang="es-VE" baseline="0" dirty="0"/>
              <a:t>) in </a:t>
            </a:r>
            <a:r>
              <a:rPr lang="es-VE" baseline="0" dirty="0" err="1"/>
              <a:t>the</a:t>
            </a:r>
            <a:r>
              <a:rPr lang="es-VE" baseline="0" dirty="0"/>
              <a:t> meta-</a:t>
            </a:r>
            <a:r>
              <a:rPr lang="es-VE" baseline="0" dirty="0" err="1"/>
              <a:t>regressor</a:t>
            </a:r>
            <a:r>
              <a:rPr lang="es-VE" baseline="0" dirty="0"/>
              <a:t> </a:t>
            </a:r>
            <a:br>
              <a:rPr lang="es-VE" baseline="0" dirty="0"/>
            </a:br>
            <a:r>
              <a:rPr lang="es-VE" baseline="0" dirty="0"/>
              <a:t>REF: </a:t>
            </a:r>
            <a:r>
              <a:rPr lang="es-VE" dirty="0">
                <a:hlinkClick r:id="rId3"/>
              </a:rPr>
              <a:t>http://rasbt.github.io/mlxtend/api_subpackages/mlxtend.regressor/#stackingcvregressor</a:t>
            </a:r>
            <a:endParaRPr lang="es-VE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use_features_in_secondary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bool (default: False)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True, the meta-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both on the predictions of the original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original dataset. If False, the meta-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only on the predictions of the original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50132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Include</a:t>
            </a:r>
            <a:r>
              <a:rPr lang="es-VE" dirty="0"/>
              <a:t> a note </a:t>
            </a:r>
            <a:r>
              <a:rPr lang="es-VE" dirty="0" err="1"/>
              <a:t>that</a:t>
            </a:r>
            <a:r>
              <a:rPr lang="es-VE" dirty="0"/>
              <a:t> </a:t>
            </a:r>
            <a:r>
              <a:rPr lang="es-VE" dirty="0" err="1"/>
              <a:t>says</a:t>
            </a:r>
            <a:r>
              <a:rPr lang="es-VE" dirty="0"/>
              <a:t>, </a:t>
            </a:r>
            <a:r>
              <a:rPr lang="es-VE" dirty="0" err="1"/>
              <a:t>realistically</a:t>
            </a:r>
            <a:r>
              <a:rPr lang="es-VE" dirty="0"/>
              <a:t>, </a:t>
            </a:r>
            <a:r>
              <a:rPr lang="es-VE" dirty="0" err="1"/>
              <a:t>we</a:t>
            </a:r>
            <a:r>
              <a:rPr lang="es-VE" dirty="0"/>
              <a:t> do </a:t>
            </a:r>
            <a:r>
              <a:rPr lang="es-VE" dirty="0" err="1"/>
              <a:t>cross-validation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D-i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0050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Distinguish</a:t>
            </a:r>
            <a:r>
              <a:rPr lang="es-VE" baseline="0" dirty="0"/>
              <a:t> </a:t>
            </a:r>
            <a:r>
              <a:rPr lang="es-VE" baseline="0" dirty="0" err="1"/>
              <a:t>between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and </a:t>
            </a:r>
            <a:r>
              <a:rPr lang="es-VE" baseline="0" dirty="0" err="1"/>
              <a:t>hyperparameters</a:t>
            </a:r>
            <a:r>
              <a:rPr lang="es-VE" baseline="0" dirty="0"/>
              <a:t>.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Limited-memory 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LM-BFGS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ptimization (mathematics)"/>
              </a:rPr>
              <a:t>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gorithm"/>
              </a:rPr>
              <a:t>algorithm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family of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quasi-Newton methods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approximates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Broyden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–Fletcher–Goldfarb–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Shanno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 (BFGS)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using a limited amount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mputer memory"/>
              </a:rPr>
              <a:t>computer memory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L-BFGS-B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extends L-BFGS to handle simple box constraints (aka bound constraints) on variables; that is, constraints of the form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where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per-variable constant lower and upper bounds, respectively (for each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either or both bounds may be omitted).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[6]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[7]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61179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specifically, we want to find the weights that minimize the difference between the target values and the weighted sum</a:t>
            </a:r>
            <a:r>
              <a:rPr lang="en-US" baseline="0" dirty="0"/>
              <a:t> of the base learners predictions. MISSING THE SQUARE IN THE LOSS FU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658901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3750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testing?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9413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It</a:t>
            </a:r>
            <a:r>
              <a:rPr lang="es-VE" dirty="0"/>
              <a:t> </a:t>
            </a:r>
            <a:r>
              <a:rPr lang="es-VE" dirty="0" err="1"/>
              <a:t>follows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classical</a:t>
            </a:r>
            <a:r>
              <a:rPr lang="es-VE" baseline="0" dirty="0"/>
              <a:t> </a:t>
            </a:r>
            <a:r>
              <a:rPr lang="es-VE" baseline="0" dirty="0" err="1"/>
              <a:t>structure</a:t>
            </a:r>
            <a:r>
              <a:rPr lang="es-VE" baseline="0" dirty="0"/>
              <a:t> of: </a:t>
            </a:r>
            <a:r>
              <a:rPr lang="es-VE" baseline="0" dirty="0" err="1"/>
              <a:t>motivation</a:t>
            </a:r>
            <a:r>
              <a:rPr lang="es-VE" baseline="0" dirty="0"/>
              <a:t>, </a:t>
            </a:r>
            <a:r>
              <a:rPr lang="es-VE" baseline="0" dirty="0" err="1"/>
              <a:t>prerequisites</a:t>
            </a:r>
            <a:r>
              <a:rPr lang="es-VE" baseline="0" dirty="0"/>
              <a:t> and </a:t>
            </a:r>
            <a:r>
              <a:rPr lang="es-VE" baseline="0" dirty="0" err="1"/>
              <a:t>desired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outcomes</a:t>
            </a:r>
            <a:r>
              <a:rPr lang="es-VE" baseline="0" dirty="0"/>
              <a:t>, problema </a:t>
            </a:r>
            <a:r>
              <a:rPr lang="es-VE" baseline="0" dirty="0" err="1"/>
              <a:t>formulation</a:t>
            </a:r>
            <a:r>
              <a:rPr lang="es-VE" baseline="0" dirty="0"/>
              <a:t>, </a:t>
            </a:r>
            <a:r>
              <a:rPr lang="es-VE" baseline="0" dirty="0" err="1"/>
              <a:t>method</a:t>
            </a:r>
            <a:r>
              <a:rPr lang="es-VE" baseline="0" dirty="0"/>
              <a:t>, case </a:t>
            </a:r>
            <a:r>
              <a:rPr lang="es-VE" baseline="0" dirty="0" err="1"/>
              <a:t>study</a:t>
            </a:r>
            <a:r>
              <a:rPr lang="es-VE" baseline="0" dirty="0"/>
              <a:t>,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can </a:t>
            </a:r>
            <a:r>
              <a:rPr lang="es-VE" baseline="0" dirty="0" err="1"/>
              <a:t>replicate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results</a:t>
            </a:r>
            <a:r>
              <a:rPr lang="es-VE" baseline="0" dirty="0"/>
              <a:t> </a:t>
            </a:r>
            <a:r>
              <a:rPr lang="es-VE" baseline="0" dirty="0" err="1"/>
              <a:t>discussed</a:t>
            </a:r>
            <a:r>
              <a:rPr lang="es-VE" baseline="0" dirty="0"/>
              <a:t> in </a:t>
            </a:r>
            <a:r>
              <a:rPr lang="es-VE" baseline="0" dirty="0" err="1"/>
              <a:t>this</a:t>
            </a:r>
            <a:r>
              <a:rPr lang="es-VE" baseline="0" dirty="0"/>
              <a:t> lectura and </a:t>
            </a:r>
            <a:r>
              <a:rPr lang="es-VE" baseline="0" dirty="0" err="1"/>
              <a:t>assessing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effectiveness</a:t>
            </a:r>
            <a:r>
              <a:rPr lang="es-VE" baseline="0" dirty="0"/>
              <a:t> of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experience</a:t>
            </a:r>
            <a:r>
              <a:rPr lang="es-VE" baseline="0" dirty="0"/>
              <a:t>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72046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Kaggle</a:t>
            </a:r>
            <a:r>
              <a:rPr lang="es-VE" dirty="0"/>
              <a:t> and KDD cup </a:t>
            </a:r>
            <a:r>
              <a:rPr lang="es-VE" dirty="0" err="1"/>
              <a:t>competions</a:t>
            </a:r>
            <a:r>
              <a:rPr lang="es-VE" dirty="0"/>
              <a:t>. KDD </a:t>
            </a:r>
            <a:r>
              <a:rPr lang="es-VE" dirty="0" err="1"/>
              <a:t>is</a:t>
            </a:r>
            <a:r>
              <a:rPr lang="es-VE" dirty="0"/>
              <a:t> </a:t>
            </a:r>
            <a:r>
              <a:rPr lang="es-VE" dirty="0" err="1"/>
              <a:t>Knowledge</a:t>
            </a:r>
            <a:r>
              <a:rPr lang="es-VE" dirty="0"/>
              <a:t> Discovery and Data </a:t>
            </a:r>
            <a:r>
              <a:rPr lang="es-VE" dirty="0" err="1"/>
              <a:t>mining</a:t>
            </a:r>
            <a:r>
              <a:rPr lang="es-VE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2758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represent criteria by which alternative EL approaches can be identified; L3 identify alternative EL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839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Mention</a:t>
            </a:r>
            <a:r>
              <a:rPr lang="es-VE" baseline="0" dirty="0"/>
              <a:t> </a:t>
            </a:r>
            <a:r>
              <a:rPr lang="es-VE" baseline="0" dirty="0" err="1"/>
              <a:t>that</a:t>
            </a:r>
            <a:r>
              <a:rPr lang="es-VE" baseline="0" dirty="0"/>
              <a:t> </a:t>
            </a:r>
            <a:r>
              <a:rPr lang="es-VE" baseline="0" dirty="0" err="1"/>
              <a:t>there</a:t>
            </a:r>
            <a:r>
              <a:rPr lang="es-VE" baseline="0" dirty="0"/>
              <a:t> </a:t>
            </a:r>
            <a:r>
              <a:rPr lang="es-VE" baseline="0" dirty="0" err="1"/>
              <a:t>will</a:t>
            </a:r>
            <a:r>
              <a:rPr lang="es-VE" baseline="0" dirty="0"/>
              <a:t> be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indicationof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68192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learning view</a:t>
            </a:r>
            <a:r>
              <a:rPr lang="en-US" baseline="0" dirty="0"/>
              <a:t>. That is, given a training set, what are the weights that will minimize the squared difference between predictions and the target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622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1F06-6F21-4340-B19B-579A681D32BE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870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5201-B21B-41F4-8E2A-EB5880147D4A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2088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8122-CEAD-4461-BAE5-31C97E9EA97B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9810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/>
              <a:t>Editar</a:t>
            </a:r>
            <a:r>
              <a:rPr lang="en-US" noProof="0" dirty="0"/>
              <a:t> el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67BE-CE4A-4B5F-827A-4E501658C12C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882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DE5F-67ED-485A-8E65-1F4228A8D9AB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4918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V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100B-752A-443B-A3A3-0D30B2BCEA7F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509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579-B91B-4F2A-8D8E-BDF43AF58142}" type="datetime1">
              <a:rPr lang="es-VE" smtClean="0"/>
              <a:t>16/6/2019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5240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5484-0F93-4DA7-B5AF-6A0DDD5503FB}" type="datetime1">
              <a:rPr lang="es-VE" smtClean="0"/>
              <a:t>16/6/2019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6826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20D6-69D2-4D43-89F6-FAB01A938B60}" type="datetime1">
              <a:rPr lang="es-VE" smtClean="0"/>
              <a:t>16/6/2019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5687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5C8A-4ABC-4946-BDFB-44195F3FD137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2774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3404-CAD9-43D6-BBD3-16DADAA7BF29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2174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08B37-E3F7-40A4-8CBC-65273032F9E7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188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joss.theoj.org/papers/10.21105/joss.00638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scikit-learn.org/stable/index.html" TargetMode="External"/><Relationship Id="rId4" Type="http://schemas.openxmlformats.org/officeDocument/2006/relationships/hyperlink" Target="http://rasbt.github.io/mlxtend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.png"/><Relationship Id="rId3" Type="http://schemas.openxmlformats.org/officeDocument/2006/relationships/image" Target="../media/image25.png"/><Relationship Id="rId21" Type="http://schemas.openxmlformats.org/officeDocument/2006/relationships/image" Target="../media/image75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23" Type="http://schemas.openxmlformats.org/officeDocument/2006/relationships/image" Target="../media/image27.png"/><Relationship Id="rId4" Type="http://schemas.openxmlformats.org/officeDocument/2006/relationships/image" Target="../media/image25.jpeg"/><Relationship Id="rId22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hastie/ElemStatLear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44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2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31.png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60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10" Type="http://schemas.openxmlformats.org/officeDocument/2006/relationships/slide" Target="slide34.xml"/><Relationship Id="rId9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8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slide" Target="slide34.xml"/><Relationship Id="rId5" Type="http://schemas.openxmlformats.org/officeDocument/2006/relationships/image" Target="../media/image200.png"/><Relationship Id="rId10" Type="http://schemas.openxmlformats.org/officeDocument/2006/relationships/image" Target="../media/image381.png"/><Relationship Id="rId4" Type="http://schemas.openxmlformats.org/officeDocument/2006/relationships/image" Target="../media/image191.png"/><Relationship Id="rId9" Type="http://schemas.openxmlformats.org/officeDocument/2006/relationships/image" Target="../media/image3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71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7" Type="http://schemas.openxmlformats.org/officeDocument/2006/relationships/slide" Target="slide34.xml"/><Relationship Id="rId2" Type="http://schemas.openxmlformats.org/officeDocument/2006/relationships/image" Target="../media/image23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5" Type="http://schemas.openxmlformats.org/officeDocument/2006/relationships/image" Target="../media/image82.png"/><Relationship Id="rId10" Type="http://schemas.openxmlformats.org/officeDocument/2006/relationships/image" Target="../media/image270.png"/><Relationship Id="rId4" Type="http://schemas.openxmlformats.org/officeDocument/2006/relationships/image" Target="../media/image220.png"/><Relationship Id="rId9" Type="http://schemas.openxmlformats.org/officeDocument/2006/relationships/image" Target="../media/image260.png"/><Relationship Id="rId14" Type="http://schemas.openxmlformats.org/officeDocument/2006/relationships/image" Target="../media/image381.png"/></Relationships>
</file>

<file path=ppt/slides/_rels/slide3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9.png"/><Relationship Id="rId8" Type="http://schemas.openxmlformats.org/officeDocument/2006/relationships/image" Target="../media/image250.png"/><Relationship Id="rId3" Type="http://schemas.openxmlformats.org/officeDocument/2006/relationships/image" Target="../media/image150.png"/><Relationship Id="rId21" Type="http://schemas.openxmlformats.org/officeDocument/2006/relationships/image" Target="../media/image3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2.xml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24" Type="http://schemas.openxmlformats.org/officeDocument/2006/relationships/slide" Target="slide34.xml"/><Relationship Id="rId23" Type="http://schemas.openxmlformats.org/officeDocument/2006/relationships/image" Target="../media/image37.png"/><Relationship Id="rId10" Type="http://schemas.openxmlformats.org/officeDocument/2006/relationships/image" Target="../media/image270.png"/><Relationship Id="rId19" Type="http://schemas.openxmlformats.org/officeDocument/2006/relationships/image" Target="../media/image371.png"/><Relationship Id="rId9" Type="http://schemas.openxmlformats.org/officeDocument/2006/relationships/image" Target="../media/image260.png"/><Relationship Id="rId2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30.png"/><Relationship Id="rId18" Type="http://schemas.openxmlformats.org/officeDocument/2006/relationships/image" Target="../media/image83.png"/><Relationship Id="rId3" Type="http://schemas.openxmlformats.org/officeDocument/2006/relationships/image" Target="../media/image150.png"/><Relationship Id="rId17" Type="http://schemas.openxmlformats.org/officeDocument/2006/relationships/image" Target="../media/image61.png"/><Relationship Id="rId7" Type="http://schemas.openxmlformats.org/officeDocument/2006/relationships/image" Target="../media/image250.png"/><Relationship Id="rId12" Type="http://schemas.openxmlformats.org/officeDocument/2006/relationships/image" Target="../media/image360.png"/><Relationship Id="rId2" Type="http://schemas.openxmlformats.org/officeDocument/2006/relationships/image" Target="../media/image320.png"/><Relationship Id="rId20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19" Type="http://schemas.openxmlformats.org/officeDocument/2006/relationships/image" Target="../media/image84.png"/><Relationship Id="rId9" Type="http://schemas.openxmlformats.org/officeDocument/2006/relationships/image" Target="../media/image270.png"/><Relationship Id="rId14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11" Type="http://schemas.openxmlformats.org/officeDocument/2006/relationships/slide" Target="slide34.xml"/><Relationship Id="rId5" Type="http://schemas.openxmlformats.org/officeDocument/2006/relationships/image" Target="../media/image240.png"/><Relationship Id="rId10" Type="http://schemas.openxmlformats.org/officeDocument/2006/relationships/image" Target="../media/image85.png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slide" Target="slide34.xml"/><Relationship Id="rId12" Type="http://schemas.openxmlformats.org/officeDocument/2006/relationships/image" Target="../media/image8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200.png"/><Relationship Id="rId10" Type="http://schemas.openxmlformats.org/officeDocument/2006/relationships/image" Target="../media/image191.png"/><Relationship Id="rId4" Type="http://schemas.openxmlformats.org/officeDocument/2006/relationships/image" Target="../media/image301.png"/><Relationship Id="rId9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4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7" Type="http://schemas.openxmlformats.org/officeDocument/2006/relationships/slide" Target="slide34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1.xml"/><Relationship Id="rId4" Type="http://schemas.openxmlformats.org/officeDocument/2006/relationships/slide" Target="slide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04557"/>
            <a:ext cx="9144000" cy="1453243"/>
          </a:xfrm>
        </p:spPr>
        <p:txBody>
          <a:bodyPr>
            <a:normAutofit/>
          </a:bodyPr>
          <a:lstStyle/>
          <a:p>
            <a:r>
              <a:rPr lang="es-VE" sz="3600" dirty="0" err="1"/>
              <a:t>Nestor</a:t>
            </a:r>
            <a:r>
              <a:rPr lang="es-VE" sz="3600" dirty="0"/>
              <a:t> V. </a:t>
            </a:r>
            <a:r>
              <a:rPr lang="es-VE" sz="3600" dirty="0" err="1"/>
              <a:t>Queipo</a:t>
            </a:r>
            <a:endParaRPr lang="es-VE" sz="3600" dirty="0"/>
          </a:p>
          <a:p>
            <a:r>
              <a:rPr lang="es-VE" sz="2800" dirty="0"/>
              <a:t>nqueipo@berkeley.edu</a:t>
            </a:r>
            <a:br>
              <a:rPr lang="es-VE" sz="2800" dirty="0"/>
            </a:br>
            <a:r>
              <a:rPr lang="en-US" dirty="0"/>
              <a:t>https://github.com/</a:t>
            </a:r>
            <a:r>
              <a:rPr lang="en-US"/>
              <a:t>nqueipo/theRICEvisit</a:t>
            </a:r>
            <a:endParaRPr lang="es-VE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8457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/>
          <p:cNvGrpSpPr/>
          <p:nvPr/>
        </p:nvGrpSpPr>
        <p:grpSpPr>
          <a:xfrm>
            <a:off x="3994022" y="1690688"/>
            <a:ext cx="4203950" cy="740091"/>
            <a:chOff x="3994022" y="1690688"/>
            <a:chExt cx="4203950" cy="740091"/>
          </a:xfrm>
        </p:grpSpPr>
        <p:sp>
          <p:nvSpPr>
            <p:cNvPr id="39" name="Rectángulo 38"/>
            <p:cNvSpPr/>
            <p:nvPr/>
          </p:nvSpPr>
          <p:spPr>
            <a:xfrm>
              <a:off x="4052851" y="1690688"/>
              <a:ext cx="4086296" cy="4864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2400" dirty="0">
                  <a:solidFill>
                    <a:schemeClr val="tx1"/>
                  </a:solidFill>
                </a:rPr>
                <a:t>Training data</a:t>
              </a:r>
            </a:p>
          </p:txBody>
        </p:sp>
        <p:sp>
          <p:nvSpPr>
            <p:cNvPr id="40" name="Cerrar llave 39"/>
            <p:cNvSpPr/>
            <p:nvPr/>
          </p:nvSpPr>
          <p:spPr>
            <a:xfrm rot="5400000">
              <a:off x="5969178" y="201986"/>
              <a:ext cx="253637" cy="4203950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problem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10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276706" y="1690688"/>
            <a:ext cx="1638586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443703"/>
            <a:ext cx="253637" cy="1720516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4078514" y="3495091"/>
            <a:ext cx="4060633" cy="360000"/>
            <a:chOff x="4078514" y="3495091"/>
            <a:chExt cx="4060633" cy="360000"/>
          </a:xfrm>
        </p:grpSpPr>
        <p:cxnSp>
          <p:nvCxnSpPr>
            <p:cNvPr id="61" name="Conector recto de flecha 60"/>
            <p:cNvCxnSpPr/>
            <p:nvPr/>
          </p:nvCxnSpPr>
          <p:spPr>
            <a:xfrm>
              <a:off x="4078514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/>
            <p:cNvCxnSpPr/>
            <p:nvPr/>
          </p:nvCxnSpPr>
          <p:spPr>
            <a:xfrm>
              <a:off x="8139147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/>
            <p:nvPr/>
          </p:nvCxnSpPr>
          <p:spPr>
            <a:xfrm>
              <a:off x="6855580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>
              <a:off x="5191276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3842558" y="3828951"/>
            <a:ext cx="4547057" cy="587578"/>
            <a:chOff x="3842558" y="3828951"/>
            <a:chExt cx="4547057" cy="587578"/>
          </a:xfrm>
        </p:grpSpPr>
        <p:sp>
          <p:nvSpPr>
            <p:cNvPr id="19" name="Elipse 18"/>
            <p:cNvSpPr/>
            <p:nvPr/>
          </p:nvSpPr>
          <p:spPr>
            <a:xfrm>
              <a:off x="3842558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" name="Elipse 57"/>
            <p:cNvSpPr/>
            <p:nvPr/>
          </p:nvSpPr>
          <p:spPr>
            <a:xfrm>
              <a:off x="4933830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7888677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06955" y="3828951"/>
              <a:ext cx="49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...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7" name="Rectángulo 26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2202965" y="5531415"/>
            <a:ext cx="4242046" cy="943321"/>
            <a:chOff x="2202965" y="5531415"/>
            <a:chExt cx="4242046" cy="943321"/>
          </a:xfrm>
        </p:grpSpPr>
        <p:sp>
          <p:nvSpPr>
            <p:cNvPr id="28" name="Hexágono 27"/>
            <p:cNvSpPr/>
            <p:nvPr/>
          </p:nvSpPr>
          <p:spPr>
            <a:xfrm>
              <a:off x="5863097" y="5973086"/>
              <a:ext cx="581914" cy="501650"/>
            </a:xfrm>
            <a:prstGeom prst="hexagon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VE" sz="2400" dirty="0" err="1">
                  <a:solidFill>
                    <a:schemeClr val="tx1"/>
                  </a:solidFill>
                </a:rPr>
                <a:t>P</a:t>
              </a:r>
              <a:r>
                <a:rPr lang="es-VE" sz="2400" baseline="-25000" dirty="0" err="1">
                  <a:solidFill>
                    <a:schemeClr val="tx1"/>
                  </a:solidFill>
                </a:rPr>
                <a:t>f</a:t>
              </a:r>
              <a:endParaRPr lang="es-VE" sz="2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ector recto de flecha 75"/>
            <p:cNvCxnSpPr/>
            <p:nvPr/>
          </p:nvCxnSpPr>
          <p:spPr>
            <a:xfrm>
              <a:off x="6144380" y="553141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2202965" y="6054634"/>
              <a:ext cx="1475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 prediction</a:t>
              </a:r>
            </a:p>
          </p:txBody>
        </p:sp>
      </p:grp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81" name="Cerrar llave 80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</a:p>
          </p:txBody>
        </p:sp>
      </p:grpSp>
      <p:sp>
        <p:nvSpPr>
          <p:cNvPr id="5" name="Flecha abajo 4"/>
          <p:cNvSpPr/>
          <p:nvPr/>
        </p:nvSpPr>
        <p:spPr>
          <a:xfrm rot="5400000">
            <a:off x="8480667" y="2934340"/>
            <a:ext cx="493485" cy="463997"/>
          </a:xfrm>
          <a:prstGeom prst="downArrow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VE" sz="2400">
              <a:solidFill>
                <a:schemeClr val="tx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678584" y="2526805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  <p:grpSp>
        <p:nvGrpSpPr>
          <p:cNvPr id="29" name="Grupo 28"/>
          <p:cNvGrpSpPr/>
          <p:nvPr/>
        </p:nvGrpSpPr>
        <p:grpSpPr>
          <a:xfrm>
            <a:off x="4078514" y="4486386"/>
            <a:ext cx="4060633" cy="360000"/>
            <a:chOff x="4078514" y="4486386"/>
            <a:chExt cx="4060633" cy="360000"/>
          </a:xfrm>
        </p:grpSpPr>
        <p:cxnSp>
          <p:nvCxnSpPr>
            <p:cNvPr id="69" name="Conector recto de flecha 68"/>
            <p:cNvCxnSpPr/>
            <p:nvPr/>
          </p:nvCxnSpPr>
          <p:spPr>
            <a:xfrm>
              <a:off x="4078514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>
              <a:off x="8139147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>
              <a:off x="6855580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/>
            <p:nvPr/>
          </p:nvCxnSpPr>
          <p:spPr>
            <a:xfrm>
              <a:off x="5191276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24" name="Triángulo isósceles 23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Conector recto 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Elipse 55"/>
          <p:cNvSpPr/>
          <p:nvPr/>
        </p:nvSpPr>
        <p:spPr>
          <a:xfrm>
            <a:off x="7058488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7" name="Elipse 56"/>
          <p:cNvSpPr/>
          <p:nvPr/>
        </p:nvSpPr>
        <p:spPr>
          <a:xfrm>
            <a:off x="6556044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0" name="Elipse 69"/>
          <p:cNvSpPr/>
          <p:nvPr/>
        </p:nvSpPr>
        <p:spPr>
          <a:xfrm>
            <a:off x="5758325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1" name="Elipse 70"/>
          <p:cNvSpPr/>
          <p:nvPr/>
        </p:nvSpPr>
        <p:spPr>
          <a:xfrm>
            <a:off x="5258263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CuadroTexto 7"/>
          <p:cNvSpPr txBox="1"/>
          <p:nvPr/>
        </p:nvSpPr>
        <p:spPr>
          <a:xfrm>
            <a:off x="5114249" y="4858895"/>
            <a:ext cx="22124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/>
              <a:t>w</a:t>
            </a:r>
            <a:r>
              <a:rPr lang="es-VE" sz="1100" baseline="-25000" dirty="0"/>
              <a:t>1</a:t>
            </a:r>
            <a:r>
              <a:rPr lang="es-VE" sz="1100" dirty="0"/>
              <a:t>           </a:t>
            </a:r>
            <a:r>
              <a:rPr lang="es-VE" sz="1100" i="1" dirty="0"/>
              <a:t>w</a:t>
            </a:r>
            <a:r>
              <a:rPr lang="es-VE" sz="1100" baseline="-25000" dirty="0"/>
              <a:t>2</a:t>
            </a:r>
            <a:r>
              <a:rPr lang="es-VE" sz="1100" dirty="0"/>
              <a:t>                     ...            </a:t>
            </a:r>
            <a:r>
              <a:rPr lang="es-VE" sz="1100" i="1" dirty="0" err="1"/>
              <a:t>w</a:t>
            </a:r>
            <a:r>
              <a:rPr lang="es-VE" sz="1100" baseline="-25000" dirty="0" err="1"/>
              <a:t>M</a:t>
            </a:r>
            <a:r>
              <a:rPr lang="es-VE" sz="11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ángulo redondeado 83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84" name="Rectángulo redondeado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ángulo redondeado 84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/>
                        <m:t>2</m:t>
                      </m:r>
                    </m:oMath>
                  </m:oMathPara>
                </a14:m>
                <a:endParaRPr lang="es-VE" baseline="-25000" dirty="0"/>
              </a:p>
            </p:txBody>
          </p:sp>
        </mc:Choice>
        <mc:Fallback xmlns="">
          <p:sp>
            <p:nvSpPr>
              <p:cNvPr id="85" name="Rectángulo redondeado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ángulo redondeado 85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/>
                        <m:t>M</m:t>
                      </m:r>
                    </m:oMath>
                  </m:oMathPara>
                </a14:m>
                <a:endParaRPr lang="es-VE" b="1" baseline="-25000" dirty="0"/>
              </a:p>
            </p:txBody>
          </p:sp>
        </mc:Choice>
        <mc:Fallback xmlns="">
          <p:sp>
            <p:nvSpPr>
              <p:cNvPr id="86" name="Rectángulo redondeado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o 25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22" name="Rectángulo 21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5" name="CuadroTexto 74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5678584" y="4486386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2583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1319 -4.44444E-6 C 0.19089 -4.44444E-6 0.2638 0.04792 0.2638 0.08727 L 0.2638 0.17477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872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75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7" grpId="0" animBg="1"/>
      <p:bldP spid="27" grpId="0"/>
      <p:bldP spid="79" grpId="0"/>
      <p:bldP spid="5" grpId="0" animBg="1"/>
      <p:bldP spid="5" grpId="1" animBg="1"/>
      <p:bldP spid="42" grpId="0"/>
      <p:bldP spid="42" grpId="1"/>
      <p:bldP spid="56" grpId="0" animBg="1"/>
      <p:bldP spid="57" grpId="0" animBg="1"/>
      <p:bldP spid="70" grpId="0" animBg="1"/>
      <p:bldP spid="71" grpId="0" animBg="1"/>
      <p:bldP spid="8" grpId="0"/>
      <p:bldP spid="8" grpId="1"/>
      <p:bldP spid="84" grpId="0" animBg="1"/>
      <p:bldP spid="85" grpId="0" animBg="1"/>
      <p:bldP spid="86" grpId="0" animBg="1"/>
      <p:bldP spid="75" grpId="0"/>
      <p:bldP spid="75" grpId="1"/>
      <p:bldP spid="78" grpId="0"/>
      <p:bldP spid="7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FSAE BRAKE PEDAL: RESULTS AND DISCUSSION</a:t>
            </a:r>
          </a:p>
        </p:txBody>
      </p:sp>
      <p:pic>
        <p:nvPicPr>
          <p:cNvPr id="9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85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n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43" y="3044608"/>
            <a:ext cx="3892111" cy="32267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4. EL-SLR – Basic </a:t>
            </a:r>
            <a:r>
              <a:rPr lang="es-VE" dirty="0" err="1"/>
              <a:t>steps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564" y="1384747"/>
            <a:ext cx="11455936" cy="497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Members of the ensemble with hyper-parameters grid</a:t>
            </a:r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SLR ensemble with relative contribution (weights) of the base-learners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endParaRPr lang="en-US" sz="4800" dirty="0"/>
          </a:p>
          <a:p>
            <a:pPr marL="0" indent="0">
              <a:buNone/>
            </a:pPr>
            <a:r>
              <a:rPr lang="en-US" sz="4400" dirty="0"/>
              <a:t>								</a:t>
            </a:r>
          </a:p>
          <a:p>
            <a:pPr marL="0" indent="0">
              <a:buNone/>
            </a:pPr>
            <a:endParaRPr lang="en-US" sz="44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sz="2000" dirty="0"/>
              <a:t>  </a:t>
            </a:r>
            <a:r>
              <a:rPr lang="en-US" sz="4800" dirty="0"/>
              <a:t>main steps	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12</a:t>
            </a:fld>
            <a:endParaRPr lang="es-VE"/>
          </a:p>
        </p:txBody>
      </p:sp>
      <p:sp>
        <p:nvSpPr>
          <p:cNvPr id="45" name="Elipse 44"/>
          <p:cNvSpPr/>
          <p:nvPr/>
        </p:nvSpPr>
        <p:spPr>
          <a:xfrm>
            <a:off x="7400226" y="3206367"/>
            <a:ext cx="2091846" cy="2092384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3800" b="1" i="1" dirty="0">
                <a:solidFill>
                  <a:schemeClr val="accent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7" name="Elipse 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624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five</a:t>
            </a:r>
            <a:r>
              <a:rPr lang="es-VE" dirty="0"/>
              <a:t> </a:t>
            </a:r>
            <a:r>
              <a:rPr lang="es-VE" dirty="0" err="1"/>
              <a:t>step</a:t>
            </a:r>
            <a:r>
              <a:rPr lang="es-VE" dirty="0"/>
              <a:t> </a:t>
            </a:r>
            <a:r>
              <a:rPr lang="es-VE" dirty="0" err="1"/>
              <a:t>summary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13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echa doblada hacia arriba 4"/>
              <p:cNvSpPr/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VE" i="1" dirty="0">
                    <a:solidFill>
                      <a:schemeClr val="tx1"/>
                    </a:solidFill>
                  </a:rPr>
                  <a:t>   </a:t>
                </a:r>
                <a:r>
                  <a:rPr lang="es-VE" i="1" u="sng" dirty="0" err="1">
                    <a:solidFill>
                      <a:schemeClr val="tx1"/>
                    </a:solidFill>
                  </a:rPr>
                  <a:t>Hyper-parameters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grid</a:t>
                </a:r>
                <a:r>
                  <a:rPr lang="es-VE" i="1" dirty="0">
                    <a:solidFill>
                      <a:schemeClr val="tx1"/>
                    </a:solidFill>
                  </a:rPr>
                  <a:t> 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Flecha doblada hacia arriba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doblada hacia arriba 5"/>
              <p:cNvSpPr/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i="1" dirty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fold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cross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>
                    <a:solidFill>
                      <a:schemeClr val="tx1"/>
                    </a:solidFill>
                  </a:rPr>
                  <a:t>  	 </a:t>
                </a:r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Flecha doblada hacia arrib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echa doblada hacia arriba 6"/>
              <p:cNvSpPr/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i="1" dirty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fold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cross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Flecha doblada hacia arriba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blipFill>
                <a:blip r:embed="rId5"/>
                <a:stretch>
                  <a:fillRect t="-2985" b="-10448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blipFill>
                <a:blip r:embed="rId6"/>
                <a:stretch>
                  <a:fillRect t="-4545" b="-10606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blipFill>
                <a:blip r:embed="rId7"/>
                <a:stretch>
                  <a:fillRect t="-4545" b="-12121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8534400" y="1879553"/>
            <a:ext cx="1413930" cy="2461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>
                <a:solidFill>
                  <a:schemeClr val="tx1"/>
                </a:solidFill>
              </a:rPr>
              <a:t>Meta-regressor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ipse 1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994604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2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77570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3.d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035852" y="1562771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8858658" y="1562771"/>
            <a:ext cx="76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3.c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64643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3.b</a:t>
            </a:r>
          </a:p>
        </p:txBody>
      </p:sp>
      <p:sp>
        <p:nvSpPr>
          <p:cNvPr id="19" name="Llamada con línea 1 (barra de énfasis) 18"/>
          <p:cNvSpPr/>
          <p:nvPr/>
        </p:nvSpPr>
        <p:spPr>
          <a:xfrm>
            <a:off x="4340011" y="6138282"/>
            <a:ext cx="655405" cy="247650"/>
          </a:xfrm>
          <a:prstGeom prst="accentCallout1">
            <a:avLst>
              <a:gd name="adj1" fmla="val 51351"/>
              <a:gd name="adj2" fmla="val 95399"/>
              <a:gd name="adj3" fmla="val -138783"/>
              <a:gd name="adj4" fmla="val 1756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1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9943077" y="1879553"/>
            <a:ext cx="761838" cy="41730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s-VE" sz="1600" i="1" dirty="0" err="1">
                <a:solidFill>
                  <a:schemeClr val="tx1"/>
                </a:solidFill>
              </a:rPr>
              <a:t>Best</a:t>
            </a:r>
            <a:r>
              <a:rPr lang="es-VE" sz="1600" i="1" dirty="0">
                <a:solidFill>
                  <a:schemeClr val="tx1"/>
                </a:solidFill>
              </a:rPr>
              <a:t> set of </a:t>
            </a:r>
            <a:r>
              <a:rPr lang="es-VE" sz="1600" i="1" dirty="0" err="1">
                <a:solidFill>
                  <a:schemeClr val="tx1"/>
                </a:solidFill>
              </a:rPr>
              <a:t>hyper-parameters</a:t>
            </a:r>
            <a:endParaRPr lang="es-VE" sz="1600" i="1" dirty="0">
              <a:solidFill>
                <a:schemeClr val="tx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03190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4</a:t>
            </a:r>
          </a:p>
        </p:txBody>
      </p:sp>
      <p:sp>
        <p:nvSpPr>
          <p:cNvPr id="23" name="Llamada con línea 1 (barra de énfasis) 22"/>
          <p:cNvSpPr/>
          <p:nvPr/>
        </p:nvSpPr>
        <p:spPr>
          <a:xfrm>
            <a:off x="10924582" y="1592834"/>
            <a:ext cx="655405" cy="247650"/>
          </a:xfrm>
          <a:prstGeom prst="accentCallout1">
            <a:avLst>
              <a:gd name="adj1" fmla="val 74794"/>
              <a:gd name="adj2" fmla="val -6470"/>
              <a:gd name="adj3" fmla="val 335942"/>
              <a:gd name="adj4" fmla="val -14850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5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10967879" y="1882552"/>
            <a:ext cx="568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600" i="1" dirty="0" err="1"/>
              <a:t>Refit</a:t>
            </a:r>
            <a:endParaRPr lang="es-VE" sz="1600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6942667" y="160867"/>
            <a:ext cx="35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Bloque que oculte detalle de L-</a:t>
            </a:r>
            <a:r>
              <a:rPr lang="es-VE" dirty="0" err="1"/>
              <a:t>fold</a:t>
            </a:r>
            <a:r>
              <a:rPr lang="es-VE" dirty="0"/>
              <a:t>, </a:t>
            </a:r>
          </a:p>
          <a:p>
            <a:r>
              <a:rPr lang="es-VE" dirty="0"/>
              <a:t>llamado SLR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3565823" y="1879553"/>
            <a:ext cx="6372000" cy="2461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 err="1">
                <a:solidFill>
                  <a:schemeClr val="tx1"/>
                </a:solidFill>
              </a:rPr>
              <a:t>Stacking</a:t>
            </a:r>
            <a:r>
              <a:rPr lang="es-VE" sz="1600" i="1" dirty="0">
                <a:solidFill>
                  <a:schemeClr val="tx1"/>
                </a:solidFill>
              </a:rPr>
              <a:t> Linear Regressor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556365" y="1870548"/>
            <a:ext cx="6386712" cy="24702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518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2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mlxtend.regressor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\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StackingRegressor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</a:t>
            </a:r>
            <a:r>
              <a:rPr lang="es-VE" sz="2000" dirty="0" err="1"/>
              <a:t>Raschka</a:t>
            </a:r>
            <a:r>
              <a:rPr lang="es-VE" sz="2000" dirty="0"/>
              <a:t> S (2018) </a:t>
            </a:r>
            <a:r>
              <a:rPr lang="en-US" sz="2000" dirty="0" err="1"/>
              <a:t>MLxtend</a:t>
            </a:r>
            <a:r>
              <a:rPr lang="en-US" sz="2000" dirty="0"/>
              <a:t>: Providing machine learning and data science utilities and extensions to Python’s scientific computing stack J Open Source Software 3(24) </a:t>
            </a:r>
            <a:r>
              <a:rPr lang="en-US" sz="2000" dirty="0" err="1"/>
              <a:t>doi</a:t>
            </a:r>
            <a:r>
              <a:rPr lang="en-US" sz="2000" dirty="0"/>
              <a:t>: </a:t>
            </a:r>
            <a:r>
              <a:rPr lang="es-VE" sz="2000" dirty="0">
                <a:hlinkClick r:id="rId3"/>
              </a:rPr>
              <a:t>10.21105/joss.00638</a:t>
            </a:r>
            <a:r>
              <a:rPr lang="es-VE" sz="2000" dirty="0"/>
              <a:t> </a:t>
            </a:r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>
                <a:hlinkClick r:id="rId4"/>
              </a:rPr>
              <a:t>http://rasbt.github.io/mlxtend/</a:t>
            </a:r>
            <a:endParaRPr lang="es-VE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sklearn.model_selection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Pedregosa et al. (2018) </a:t>
            </a:r>
            <a:r>
              <a:rPr lang="en-US" sz="2000" dirty="0" err="1"/>
              <a:t>Scikit</a:t>
            </a:r>
            <a:r>
              <a:rPr lang="en-US" sz="2000" dirty="0"/>
              <a:t>-learn: Machine Learning in Python. J Machine Learning Research 12:2825-2830 </a:t>
            </a:r>
            <a:endParaRPr lang="es-VE" sz="2000" dirty="0"/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>
                <a:hlinkClick r:id="rId5"/>
              </a:rPr>
              <a:t>https://scikit-learn.org/stable/index.html</a:t>
            </a:r>
            <a:endParaRPr lang="es-VE" sz="2000" dirty="0"/>
          </a:p>
          <a:p>
            <a:endParaRPr lang="es-VE" dirty="0"/>
          </a:p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14</a:t>
            </a:fld>
            <a:endParaRPr lang="es-VE"/>
          </a:p>
        </p:txBody>
      </p:sp>
      <p:sp>
        <p:nvSpPr>
          <p:cNvPr id="8" name="Elipse 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p:pic>
        <p:nvPicPr>
          <p:cNvPr id="10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16" y="1799204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6376" y="4041339"/>
            <a:ext cx="1190608" cy="6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3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3000"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8656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Ensemble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regressors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[ SVR(kernel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rbf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Pipeline([(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'preprocessing'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PolynomialFeatures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)), 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'regressor'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())]),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solver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lbfgs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GaussianProcessRegressor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(alpha=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n_restarts_optimizer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normalize_y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40.0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RBF(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0.45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length_scale_bounds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meta_regressor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cv=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Hyper-parameters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setting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__C'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epsilon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hidden_layer_sizes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logistic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]}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15</a:t>
            </a:fld>
            <a:endParaRPr lang="es-VE"/>
          </a:p>
        </p:txBody>
      </p:sp>
      <p:pic>
        <p:nvPicPr>
          <p:cNvPr id="8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Llamada con línea 2 (barra de énfasis) 3"/>
              <p:cNvSpPr/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/>
                  <a:t>Size of </a:t>
                </a: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dirty="0"/>
                  <a:t>-fold (</a:t>
                </a:r>
                <a:r>
                  <a:rPr lang="es-CO" dirty="0" err="1"/>
                  <a:t>inner</a:t>
                </a:r>
                <a:r>
                  <a:rPr lang="es-CO" dirty="0"/>
                  <a:t>) CV</a:t>
                </a:r>
              </a:p>
            </p:txBody>
          </p:sp>
        </mc:Choice>
        <mc:Fallback xmlns="">
          <p:sp>
            <p:nvSpPr>
              <p:cNvPr id="4" name="Llamada con línea 2 (barra de énfasis)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4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2344664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steps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2-5)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param_grid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cv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refit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scoring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neg_mean_squared_error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best_hparams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.best_params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SLR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weights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.best_estimator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slr_weights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VE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.meta_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regr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_.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coef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Testing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testing_error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mean_squared_error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16</a:t>
            </a:fld>
            <a:endParaRPr lang="es-VE"/>
          </a:p>
        </p:txBody>
      </p:sp>
      <p:sp>
        <p:nvSpPr>
          <p:cNvPr id="9" name="Elipse 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lamada con línea 2 (barra de énfasis) 9"/>
              <p:cNvSpPr/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/>
                  <a:t>Size of </a:t>
                </a: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O" dirty="0"/>
                  <a:t>-</a:t>
                </a:r>
                <a:r>
                  <a:rPr lang="es-CO" dirty="0" err="1"/>
                  <a:t>fold</a:t>
                </a:r>
                <a:r>
                  <a:rPr lang="es-CO" dirty="0"/>
                  <a:t> (</a:t>
                </a:r>
                <a:r>
                  <a:rPr lang="es-CO" dirty="0" err="1"/>
                  <a:t>outer</a:t>
                </a:r>
                <a:r>
                  <a:rPr lang="es-CO" dirty="0"/>
                  <a:t>) CV</a:t>
                </a:r>
              </a:p>
            </p:txBody>
          </p:sp>
        </mc:Choice>
        <mc:Fallback xmlns="">
          <p:sp>
            <p:nvSpPr>
              <p:cNvPr id="10" name="Llamada con línea 2 (barra de énfasis)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2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lamada con línea 2 (barra de énfasis) 7"/>
          <p:cNvSpPr/>
          <p:nvPr/>
        </p:nvSpPr>
        <p:spPr>
          <a:xfrm>
            <a:off x="6251693" y="3231117"/>
            <a:ext cx="2885686" cy="512618"/>
          </a:xfrm>
          <a:prstGeom prst="accentCallout2">
            <a:avLst>
              <a:gd name="adj1" fmla="val 73255"/>
              <a:gd name="adj2" fmla="val 1269"/>
              <a:gd name="adj3" fmla="val 73255"/>
              <a:gd name="adj4" fmla="val -17547"/>
              <a:gd name="adj5" fmla="val 122546"/>
              <a:gd name="adj6" fmla="val -3067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VE" dirty="0" err="1"/>
              <a:t>Weights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5083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FSAE BRAKE PEDAL: RESULTS AND DISCUSSION</a:t>
            </a:r>
          </a:p>
        </p:txBody>
      </p:sp>
      <p:pic>
        <p:nvPicPr>
          <p:cNvPr id="1030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51" y="4066750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33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/>
              <a:t>the</a:t>
            </a:r>
            <a:r>
              <a:rPr lang="es-VE" sz="2400" dirty="0"/>
              <a:t> 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18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06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5961993" cy="4727575"/>
          </a:xfrm>
        </p:spPr>
        <p:txBody>
          <a:bodyPr>
            <a:normAutofit/>
          </a:bodyPr>
          <a:lstStyle/>
          <a:p>
            <a:r>
              <a:rPr lang="es-VE" dirty="0"/>
              <a:t>Training and testing sets are </a:t>
            </a:r>
            <a:r>
              <a:rPr lang="es-VE" dirty="0" err="1"/>
              <a:t>complementary</a:t>
            </a:r>
            <a:r>
              <a:rPr lang="es-VE" dirty="0"/>
              <a:t>  of size </a:t>
            </a:r>
            <a:r>
              <a:rPr lang="es-VE" sz="5400" dirty="0">
                <a:solidFill>
                  <a:schemeClr val="accent1"/>
                </a:solidFill>
              </a:rPr>
              <a:t>90</a:t>
            </a:r>
            <a:r>
              <a:rPr lang="es-VE" dirty="0"/>
              <a:t> and </a:t>
            </a:r>
            <a:r>
              <a:rPr lang="es-VE" sz="5400" dirty="0">
                <a:solidFill>
                  <a:schemeClr val="accent1"/>
                </a:solidFill>
              </a:rPr>
              <a:t>1230</a:t>
            </a:r>
          </a:p>
          <a:p>
            <a:pPr>
              <a:buClr>
                <a:schemeClr val="tx1"/>
              </a:buClr>
              <a:buSzPct val="50000"/>
            </a:pPr>
            <a:r>
              <a:rPr lang="es-VE" sz="5400" dirty="0">
                <a:solidFill>
                  <a:schemeClr val="accent1"/>
                </a:solidFill>
              </a:rPr>
              <a:t>150</a:t>
            </a:r>
            <a:r>
              <a:rPr lang="es-VE" dirty="0"/>
              <a:t> </a:t>
            </a:r>
            <a:r>
              <a:rPr lang="es-VE" dirty="0" err="1"/>
              <a:t>trials</a:t>
            </a:r>
            <a:endParaRPr lang="es-VE" dirty="0"/>
          </a:p>
          <a:p>
            <a:pPr>
              <a:buClr>
                <a:schemeClr val="tx1"/>
              </a:buClr>
              <a:buSzPct val="50000"/>
            </a:pPr>
            <a:endParaRPr lang="es-VE" dirty="0"/>
          </a:p>
          <a:p>
            <a:pPr>
              <a:buClr>
                <a:schemeClr val="tx1"/>
              </a:buClr>
              <a:buSzPct val="50000"/>
            </a:pPr>
            <a:endParaRPr lang="es-VE" dirty="0"/>
          </a:p>
          <a:p>
            <a:pPr marL="0" indent="0">
              <a:buClr>
                <a:schemeClr val="tx1"/>
              </a:buClr>
              <a:buSzPct val="50000"/>
              <a:buNone/>
            </a:pPr>
            <a:r>
              <a:rPr lang="es-VE" dirty="0"/>
              <a:t>|</a:t>
            </a:r>
            <a:r>
              <a:rPr lang="es-VE" dirty="0" err="1"/>
              <a:t>data_set</a:t>
            </a:r>
            <a:r>
              <a:rPr lang="es-VE" dirty="0"/>
              <a:t>|=</a:t>
            </a:r>
            <a:r>
              <a:rPr lang="es-VE" sz="4000" dirty="0">
                <a:solidFill>
                  <a:schemeClr val="accent1"/>
                </a:solidFill>
              </a:rPr>
              <a:t>1320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83057"/>
              </p:ext>
            </p:extLst>
          </p:nvPr>
        </p:nvGraphicFramePr>
        <p:xfrm>
          <a:off x="6800193" y="2017981"/>
          <a:ext cx="4439894" cy="307667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72749">
                  <a:extLst>
                    <a:ext uri="{9D8B030D-6E8A-4147-A177-3AD203B41FA5}">
                      <a16:colId xmlns:a16="http://schemas.microsoft.com/office/drawing/2014/main" val="1196083377"/>
                    </a:ext>
                  </a:extLst>
                </a:gridCol>
                <a:gridCol w="1188974">
                  <a:extLst>
                    <a:ext uri="{9D8B030D-6E8A-4147-A177-3AD203B41FA5}">
                      <a16:colId xmlns:a16="http://schemas.microsoft.com/office/drawing/2014/main" val="1869529754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49010096"/>
                    </a:ext>
                  </a:extLst>
                </a:gridCol>
                <a:gridCol w="1198300">
                  <a:extLst>
                    <a:ext uri="{9D8B030D-6E8A-4147-A177-3AD203B41FA5}">
                      <a16:colId xmlns:a16="http://schemas.microsoft.com/office/drawing/2014/main" val="3280747902"/>
                    </a:ext>
                  </a:extLst>
                </a:gridCol>
              </a:tblGrid>
              <a:tr h="28041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Feature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Distribution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270142"/>
                  </a:ext>
                </a:extLst>
              </a:tr>
              <a:tr h="28041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Std.Dev</a:t>
                      </a:r>
                      <a:r>
                        <a:rPr lang="es-VE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6414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</a:t>
                      </a: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2.021</a:t>
                      </a: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8837673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d2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3.350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916962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5.371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19969466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d5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0.751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55687585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d11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3.177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909514139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d12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10.570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2773695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1.040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09954750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d18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1.348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3125817975"/>
                  </a:ext>
                </a:extLst>
              </a:tr>
              <a:tr h="4045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LogNormal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11.059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0.071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14410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16951" y="1751885"/>
            <a:ext cx="320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probability distributions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19</a:t>
            </a:fld>
            <a:endParaRPr lang="es-V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20399"/>
              </p:ext>
            </p:extLst>
          </p:nvPr>
        </p:nvGraphicFramePr>
        <p:xfrm>
          <a:off x="6988025" y="5737353"/>
          <a:ext cx="4058985" cy="741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65468">
                  <a:extLst>
                    <a:ext uri="{9D8B030D-6E8A-4147-A177-3AD203B41FA5}">
                      <a16:colId xmlns:a16="http://schemas.microsoft.com/office/drawing/2014/main" val="818124737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08346063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3128176738"/>
                    </a:ext>
                  </a:extLst>
                </a:gridCol>
                <a:gridCol w="922401">
                  <a:extLst>
                    <a:ext uri="{9D8B030D-6E8A-4147-A177-3AD203B41FA5}">
                      <a16:colId xmlns:a16="http://schemas.microsoft.com/office/drawing/2014/main" val="1223168821"/>
                    </a:ext>
                  </a:extLst>
                </a:gridCol>
                <a:gridCol w="898843">
                  <a:extLst>
                    <a:ext uri="{9D8B030D-6E8A-4147-A177-3AD203B41FA5}">
                      <a16:colId xmlns:a16="http://schemas.microsoft.com/office/drawing/2014/main" val="282296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Min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Median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Mean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err="1"/>
                        <a:t>Std.Dev</a:t>
                      </a:r>
                      <a:r>
                        <a:rPr lang="es-CO" sz="1600" dirty="0"/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Max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347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85.065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97.464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43.870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294.310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123272"/>
                  </a:ext>
                </a:extLst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7042233" y="5456509"/>
            <a:ext cx="3950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von Mises stress distribution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65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b="9660"/>
          <a:stretch/>
        </p:blipFill>
        <p:spPr>
          <a:xfrm>
            <a:off x="9388446" y="714562"/>
            <a:ext cx="843687" cy="8221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/>
              <a:t>Ensemble learning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Combining predictions for the purposes of addressing the issue of model selection and to improve modeling accuracy and robustness</a:t>
            </a:r>
            <a:endParaRPr lang="es-VE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</a:t>
            </a:fld>
            <a:endParaRPr lang="es-VE"/>
          </a:p>
        </p:txBody>
      </p:sp>
      <p:sp>
        <p:nvSpPr>
          <p:cNvPr id="28" name="Elipse 27"/>
          <p:cNvSpPr/>
          <p:nvPr/>
        </p:nvSpPr>
        <p:spPr>
          <a:xfrm>
            <a:off x="8610600" y="875715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pic>
        <p:nvPicPr>
          <p:cNvPr id="29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113" y="605058"/>
            <a:ext cx="417318" cy="10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7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20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o 2"/>
          <p:cNvGrpSpPr/>
          <p:nvPr/>
        </p:nvGrpSpPr>
        <p:grpSpPr>
          <a:xfrm>
            <a:off x="4698296" y="2373708"/>
            <a:ext cx="627095" cy="3056512"/>
            <a:chOff x="4698296" y="2373708"/>
            <a:chExt cx="627095" cy="3056512"/>
          </a:xfrm>
        </p:grpSpPr>
        <p:sp>
          <p:nvSpPr>
            <p:cNvPr id="7" name="CuadroTexto 6"/>
            <p:cNvSpPr txBox="1"/>
            <p:nvPr/>
          </p:nvSpPr>
          <p:spPr>
            <a:xfrm>
              <a:off x="4698296" y="23737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/>
                <a:t>MAE</a:t>
              </a:r>
              <a:endParaRPr lang="es-VE" u="sng" baseline="30000" dirty="0"/>
            </a:p>
          </p:txBody>
        </p:sp>
        <p:sp>
          <p:nvSpPr>
            <p:cNvPr id="76" name="CuadroTexto 75"/>
            <p:cNvSpPr txBox="1"/>
            <p:nvPr/>
          </p:nvSpPr>
          <p:spPr>
            <a:xfrm>
              <a:off x="4733725" y="2864096"/>
              <a:ext cx="4635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11.1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733725" y="361088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14.8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733725" y="436550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12.2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9" name="CuadroTexto 78"/>
            <p:cNvSpPr txBox="1"/>
            <p:nvPr/>
          </p:nvSpPr>
          <p:spPr>
            <a:xfrm>
              <a:off x="4733725" y="5122443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15.0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80" name="CuadroTexto 79"/>
          <p:cNvSpPr txBox="1"/>
          <p:nvPr/>
        </p:nvSpPr>
        <p:spPr>
          <a:xfrm>
            <a:off x="7724734" y="235896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weights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842930" y="236371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MAE</a:t>
            </a:r>
            <a:endParaRPr lang="es-VE" u="sng" baseline="30000" dirty="0"/>
          </a:p>
        </p:txBody>
      </p:sp>
      <p:sp>
        <p:nvSpPr>
          <p:cNvPr id="86" name="CuadroTexto 85"/>
          <p:cNvSpPr txBox="1"/>
          <p:nvPr/>
        </p:nvSpPr>
        <p:spPr>
          <a:xfrm>
            <a:off x="8964885" y="285186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9.9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6" y="2982800"/>
            <a:ext cx="1681185" cy="2665905"/>
            <a:chOff x="1309606" y="2982800"/>
            <a:chExt cx="1681185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710756" y="4054143"/>
              <a:ext cx="17209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 err="1"/>
                <a:t>Testing</a:t>
              </a:r>
              <a:r>
                <a:rPr lang="es-VE" sz="2800" dirty="0"/>
                <a:t> 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upo 4"/>
          <p:cNvGrpSpPr/>
          <p:nvPr/>
        </p:nvGrpSpPr>
        <p:grpSpPr>
          <a:xfrm>
            <a:off x="5301832" y="2373708"/>
            <a:ext cx="599844" cy="3056512"/>
            <a:chOff x="5301832" y="2373708"/>
            <a:chExt cx="599844" cy="3056512"/>
          </a:xfrm>
        </p:grpSpPr>
        <p:sp>
          <p:nvSpPr>
            <p:cNvPr id="52" name="CuadroTexto 51"/>
            <p:cNvSpPr txBox="1"/>
            <p:nvPr/>
          </p:nvSpPr>
          <p:spPr>
            <a:xfrm>
              <a:off x="5301832" y="2373708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/>
                <a:t>MSE</a:t>
              </a:r>
              <a:endParaRPr lang="es-VE" u="sng" baseline="300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337261" y="286409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439.6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5337261" y="361088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480.8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5337261" y="436550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481.8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5337261" y="512244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838.1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71" name="CuadroTexto 70"/>
          <p:cNvSpPr txBox="1"/>
          <p:nvPr/>
        </p:nvSpPr>
        <p:spPr>
          <a:xfrm>
            <a:off x="9514877" y="236371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MSE</a:t>
            </a:r>
            <a:endParaRPr lang="es-VE" u="sng" baseline="30000" dirty="0"/>
          </a:p>
        </p:txBody>
      </p:sp>
      <p:sp>
        <p:nvSpPr>
          <p:cNvPr id="72" name="CuadroTexto 71"/>
          <p:cNvSpPr txBox="1"/>
          <p:nvPr/>
        </p:nvSpPr>
        <p:spPr>
          <a:xfrm>
            <a:off x="9540609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326.5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541287" y="5979556"/>
            <a:ext cx="284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MAE: Median </a:t>
            </a:r>
            <a:r>
              <a:rPr lang="es-VE" dirty="0" err="1"/>
              <a:t>absolute</a:t>
            </a:r>
            <a:r>
              <a:rPr lang="es-VE" dirty="0"/>
              <a:t> error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10393484" y="5757766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71" grpId="0"/>
      <p:bldP spid="7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19574"/>
              </p:ext>
            </p:extLst>
          </p:nvPr>
        </p:nvGraphicFramePr>
        <p:xfrm>
          <a:off x="87008" y="5649833"/>
          <a:ext cx="10099579" cy="497581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1750338">
                  <a:extLst>
                    <a:ext uri="{9D8B030D-6E8A-4147-A177-3AD203B41FA5}">
                      <a16:colId xmlns:a16="http://schemas.microsoft.com/office/drawing/2014/main" val="4096106348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920387781"/>
                    </a:ext>
                  </a:extLst>
                </a:gridCol>
                <a:gridCol w="1298961">
                  <a:extLst>
                    <a:ext uri="{9D8B030D-6E8A-4147-A177-3AD203B41FA5}">
                      <a16:colId xmlns:a16="http://schemas.microsoft.com/office/drawing/2014/main" val="2174756506"/>
                    </a:ext>
                  </a:extLst>
                </a:gridCol>
                <a:gridCol w="1529697">
                  <a:extLst>
                    <a:ext uri="{9D8B030D-6E8A-4147-A177-3AD203B41FA5}">
                      <a16:colId xmlns:a16="http://schemas.microsoft.com/office/drawing/2014/main" val="3177493817"/>
                    </a:ext>
                  </a:extLst>
                </a:gridCol>
                <a:gridCol w="1410056">
                  <a:extLst>
                    <a:ext uri="{9D8B030D-6E8A-4147-A177-3AD203B41FA5}">
                      <a16:colId xmlns:a16="http://schemas.microsoft.com/office/drawing/2014/main" val="172604060"/>
                    </a:ext>
                  </a:extLst>
                </a:gridCol>
                <a:gridCol w="1146579">
                  <a:extLst>
                    <a:ext uri="{9D8B030D-6E8A-4147-A177-3AD203B41FA5}">
                      <a16:colId xmlns:a16="http://schemas.microsoft.com/office/drawing/2014/main" val="3614735910"/>
                    </a:ext>
                  </a:extLst>
                </a:gridCol>
                <a:gridCol w="1442797">
                  <a:extLst>
                    <a:ext uri="{9D8B030D-6E8A-4147-A177-3AD203B41FA5}">
                      <a16:colId xmlns:a16="http://schemas.microsoft.com/office/drawing/2014/main" val="47702447"/>
                    </a:ext>
                  </a:extLst>
                </a:gridCol>
              </a:tblGrid>
              <a:tr h="4975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VE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Computational</a:t>
                      </a:r>
                      <a:r>
                        <a:rPr kumimoji="0" lang="es-V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time </a:t>
                      </a:r>
                      <a:r>
                        <a:rPr kumimoji="0" lang="es-V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(single trial, in </a:t>
                      </a:r>
                      <a:r>
                        <a:rPr kumimoji="0" lang="es-VE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seconds</a:t>
                      </a:r>
                      <a:r>
                        <a:rPr kumimoji="0" lang="es-V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52.4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458134"/>
                  </a:ext>
                </a:extLst>
              </a:tr>
            </a:tbl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7" t="2912" r="1401" b="53646"/>
          <a:stretch/>
        </p:blipFill>
        <p:spPr>
          <a:xfrm>
            <a:off x="8701548" y="2241755"/>
            <a:ext cx="1533884" cy="29791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2912" r="39933" b="53646"/>
          <a:stretch/>
        </p:blipFill>
        <p:spPr>
          <a:xfrm>
            <a:off x="1563329" y="2241755"/>
            <a:ext cx="6056672" cy="2979174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21</a:t>
            </a:fld>
            <a:endParaRPr lang="es-VE"/>
          </a:p>
        </p:txBody>
      </p:sp>
      <p:sp>
        <p:nvSpPr>
          <p:cNvPr id="34" name="CuadroTexto 33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Mean </a:t>
            </a:r>
            <a:r>
              <a:rPr lang="es-VE" sz="1600" dirty="0" err="1"/>
              <a:t>squared</a:t>
            </a:r>
            <a:r>
              <a:rPr lang="es-VE" sz="1600" dirty="0"/>
              <a:t> error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780212" y="6142905"/>
            <a:ext cx="4729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/>
              <a:t>Windows 10 64 bits PC </a:t>
            </a:r>
            <a:r>
              <a:rPr lang="es-VE" sz="1100" i="1" dirty="0" err="1"/>
              <a:t>using</a:t>
            </a:r>
            <a:r>
              <a:rPr lang="es-VE" sz="1100" i="1" dirty="0"/>
              <a:t> a i7-8550U </a:t>
            </a:r>
            <a:r>
              <a:rPr lang="es-VE" sz="1100" i="1" dirty="0" err="1"/>
              <a:t>processor</a:t>
            </a:r>
            <a:r>
              <a:rPr lang="es-VE" sz="1100" i="1" dirty="0"/>
              <a:t> at 1.80 GHz </a:t>
            </a:r>
            <a:r>
              <a:rPr lang="es-VE" sz="1100" i="1" dirty="0" err="1"/>
              <a:t>with</a:t>
            </a:r>
            <a:r>
              <a:rPr lang="es-VE" sz="1100" i="1" dirty="0"/>
              <a:t> 16 GB RAM</a:t>
            </a:r>
          </a:p>
        </p:txBody>
      </p:sp>
    </p:spTree>
    <p:extLst>
      <p:ext uri="{BB962C8B-B14F-4D97-AF65-F5344CB8AC3E}">
        <p14:creationId xmlns:p14="http://schemas.microsoft.com/office/powerpoint/2010/main" val="6874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2878" r="39744" b="53681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8" r="1359" b="53719"/>
          <a:stretch/>
        </p:blipFill>
        <p:spPr>
          <a:xfrm>
            <a:off x="8702040" y="2032251"/>
            <a:ext cx="1533392" cy="317393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22</a:t>
            </a:fld>
            <a:endParaRPr lang="es-VE"/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Median </a:t>
            </a:r>
            <a:r>
              <a:rPr lang="es-VE" sz="1600" dirty="0" err="1"/>
              <a:t>absolute</a:t>
            </a:r>
            <a:r>
              <a:rPr lang="es-VE" sz="1600" dirty="0"/>
              <a:t> error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0" t="2878" r="1399" b="53681"/>
          <a:stretch/>
        </p:blipFill>
        <p:spPr>
          <a:xfrm>
            <a:off x="8681884" y="2241755"/>
            <a:ext cx="1533883" cy="29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53057" r="39744" b="3502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3348119" y="2024653"/>
            <a:ext cx="261411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SLR meta-regressor </a:t>
            </a:r>
            <a:r>
              <a:rPr lang="es-VE" dirty="0" err="1"/>
              <a:t>coefficients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23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Weights</a:t>
            </a:r>
            <a:endParaRPr lang="es-VE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</p:spTree>
    <p:extLst>
      <p:ext uri="{BB962C8B-B14F-4D97-AF65-F5344CB8AC3E}">
        <p14:creationId xmlns:p14="http://schemas.microsoft.com/office/powerpoint/2010/main" val="390118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2" t="2780" r="20368" b="53735"/>
          <a:stretch/>
        </p:blipFill>
        <p:spPr>
          <a:xfrm>
            <a:off x="7470789" y="2231924"/>
            <a:ext cx="1563888" cy="296934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9" t="2780" r="1061" b="53735"/>
          <a:stretch/>
        </p:blipFill>
        <p:spPr>
          <a:xfrm>
            <a:off x="9055509" y="2231924"/>
            <a:ext cx="1563888" cy="29693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" r="39674" b="53735"/>
          <a:stretch/>
        </p:blipFill>
        <p:spPr>
          <a:xfrm>
            <a:off x="1105631" y="2231924"/>
            <a:ext cx="6298059" cy="296934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</a:t>
            </a:r>
            <a:r>
              <a:rPr lang="es-VE" dirty="0" err="1">
                <a:solidFill>
                  <a:schemeClr val="accent5"/>
                </a:solidFill>
              </a:rPr>
              <a:t>Testing</a:t>
            </a:r>
            <a:r>
              <a:rPr lang="es-VE" dirty="0">
                <a:solidFill>
                  <a:schemeClr val="accent5"/>
                </a:solidFill>
              </a:rPr>
              <a:t>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24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753159" y="2032257"/>
            <a:ext cx="92948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Committee</a:t>
            </a:r>
            <a:endParaRPr lang="es-VE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2830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040672" y="5224739"/>
            <a:ext cx="449161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LR                    MLP                  GP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19916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sp>
        <p:nvSpPr>
          <p:cNvPr id="22" name="CuadroTexto 21"/>
          <p:cNvSpPr txBox="1"/>
          <p:nvPr/>
        </p:nvSpPr>
        <p:spPr>
          <a:xfrm rot="16200000">
            <a:off x="-3753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Mean </a:t>
            </a:r>
            <a:r>
              <a:rPr lang="es-VE" sz="1600" dirty="0" err="1"/>
              <a:t>squared</a:t>
            </a:r>
            <a:r>
              <a:rPr lang="es-VE" sz="1600" dirty="0"/>
              <a:t> error</a:t>
            </a:r>
          </a:p>
        </p:txBody>
      </p:sp>
    </p:spTree>
    <p:extLst>
      <p:ext uri="{BB962C8B-B14F-4D97-AF65-F5344CB8AC3E}">
        <p14:creationId xmlns:p14="http://schemas.microsoft.com/office/powerpoint/2010/main" val="16232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35" y="1566286"/>
            <a:ext cx="4032000" cy="24097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4131482"/>
            <a:ext cx="4032000" cy="2374531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25</a:t>
            </a:fld>
            <a:endParaRPr lang="es-VE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31830"/>
              </p:ext>
            </p:extLst>
          </p:nvPr>
        </p:nvGraphicFramePr>
        <p:xfrm>
          <a:off x="6490033" y="2139776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/>
                        <a:t>Median (MSE)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>
                          <a:solidFill>
                            <a:schemeClr val="accent5"/>
                          </a:solidFill>
                        </a:rPr>
                        <a:t>370.8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50395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>
                          <a:solidFill>
                            <a:srgbClr val="9148C8"/>
                          </a:solidFill>
                        </a:rPr>
                        <a:t>426.8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968866" y="2217859"/>
            <a:ext cx="2051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accent1">
                    <a:lumMod val="75000"/>
                  </a:schemeClr>
                </a:solidFill>
              </a:rPr>
              <a:t>13%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62369" y="2406613"/>
            <a:ext cx="145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2"/>
                </a:solidFill>
              </a:rPr>
              <a:t>90</a:t>
            </a:r>
            <a:r>
              <a:rPr lang="es-CO" dirty="0"/>
              <a:t> </a:t>
            </a:r>
            <a:r>
              <a:rPr lang="es-CO" dirty="0" err="1"/>
              <a:t>samples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39213" y="4902659"/>
            <a:ext cx="157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000" b="1" dirty="0">
                <a:solidFill>
                  <a:schemeClr val="accent2"/>
                </a:solidFill>
              </a:rPr>
              <a:t>180</a:t>
            </a:r>
            <a:r>
              <a:rPr lang="es-CO" dirty="0"/>
              <a:t> </a:t>
            </a:r>
            <a:r>
              <a:rPr lang="es-CO" dirty="0" err="1"/>
              <a:t>samples</a:t>
            </a:r>
            <a:endParaRPr lang="es-CO" dirty="0"/>
          </a:p>
        </p:txBody>
      </p:sp>
      <p:graphicFrame>
        <p:nvGraphicFramePr>
          <p:cNvPr id="21" name="Tab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85508"/>
              </p:ext>
            </p:extLst>
          </p:nvPr>
        </p:nvGraphicFramePr>
        <p:xfrm>
          <a:off x="6490033" y="4823982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/>
                        <a:t>Median (MSE)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>
                          <a:solidFill>
                            <a:schemeClr val="accent5"/>
                          </a:solidFill>
                        </a:rPr>
                        <a:t>278.9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024464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>
                          <a:solidFill>
                            <a:srgbClr val="9148C8"/>
                          </a:solidFill>
                        </a:rPr>
                        <a:t>339.4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9982200" y="4872569"/>
            <a:ext cx="1875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accent1">
                    <a:lumMod val="75000"/>
                  </a:schemeClr>
                </a:solidFill>
              </a:rPr>
              <a:t>18%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482230" y="991836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2400" dirty="0" err="1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es-VE" sz="2400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s-VE" sz="2400" baseline="-25000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lecha abajo 3"/>
          <p:cNvSpPr/>
          <p:nvPr/>
        </p:nvSpPr>
        <p:spPr>
          <a:xfrm>
            <a:off x="9466006" y="23999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6858000" y="6356350"/>
            <a:ext cx="20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Winner</a:t>
            </a:r>
            <a:r>
              <a:rPr lang="es-CO" dirty="0"/>
              <a:t>: </a:t>
            </a:r>
            <a:r>
              <a:rPr lang="es-CO" dirty="0" err="1"/>
              <a:t>lowest</a:t>
            </a:r>
            <a:r>
              <a:rPr lang="es-CO" dirty="0"/>
              <a:t> MSE</a:t>
            </a:r>
          </a:p>
        </p:txBody>
      </p:sp>
      <p:sp>
        <p:nvSpPr>
          <p:cNvPr id="27" name="Flecha abajo 26"/>
          <p:cNvSpPr/>
          <p:nvPr/>
        </p:nvSpPr>
        <p:spPr>
          <a:xfrm>
            <a:off x="9466006" y="51114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462369" y="3520207"/>
            <a:ext cx="145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2"/>
                </a:solidFill>
              </a:rPr>
              <a:t>150</a:t>
            </a:r>
            <a:r>
              <a:rPr lang="es-CO" sz="3200" dirty="0"/>
              <a:t> </a:t>
            </a:r>
            <a:r>
              <a:rPr lang="es-CO" dirty="0" err="1"/>
              <a:t>trials</a:t>
            </a:r>
            <a:endParaRPr lang="es-CO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9660"/>
          <a:stretch/>
        </p:blipFill>
        <p:spPr>
          <a:xfrm>
            <a:off x="4623663" y="685625"/>
            <a:ext cx="843687" cy="822173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2456683" y="3629107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LR        MLP        GP   </a:t>
            </a:r>
            <a:r>
              <a:rPr lang="es-VE" sz="1400" dirty="0" err="1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456683" y="6159038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LR        MLP        GP   </a:t>
            </a:r>
            <a:r>
              <a:rPr lang="es-VE" sz="1400" dirty="0" err="1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1287991" y="500938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Frequency</a:t>
            </a:r>
            <a:endParaRPr lang="es-VE" sz="1600" dirty="0"/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1287991" y="250894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Frequency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175125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CC03-B9BA-41C0-96A7-AD67CFC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64D9-7A62-4D22-9895-882F3C2C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linear regression is one of the simplest yet effective EL approaches; can be used to benchmark more sophisticated schemes</a:t>
            </a:r>
          </a:p>
          <a:p>
            <a:r>
              <a:rPr lang="en-US" dirty="0"/>
              <a:t> SLR can be implemented using nested cross-validation and the regression normal equation; the </a:t>
            </a:r>
            <a:r>
              <a:rPr lang="en-US" dirty="0" err="1"/>
              <a:t>StackingCVRegressor</a:t>
            </a:r>
            <a:r>
              <a:rPr lang="en-US" dirty="0"/>
              <a:t> class is available in the </a:t>
            </a:r>
            <a:r>
              <a:rPr lang="en-US" dirty="0" err="1"/>
              <a:t>MLxtend</a:t>
            </a:r>
            <a:r>
              <a:rPr lang="en-US" dirty="0"/>
              <a:t> package</a:t>
            </a:r>
          </a:p>
          <a:p>
            <a:r>
              <a:rPr lang="en-US" dirty="0"/>
              <a:t>A natural extension: fit the predictions to non-linear regressors (non-constant weights)</a:t>
            </a:r>
          </a:p>
          <a:p>
            <a:r>
              <a:rPr lang="en-US" dirty="0"/>
              <a:t>Alternative EL approaches consider homogenous base learners, sequential generation of the members of the ensemble, and data manipulation, such as random subspace and subsampling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3F8D4-A774-4365-9AD9-CE7DBED9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38447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8ABD-2898-45C0-BA4D-175B48BA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610" y="2527753"/>
            <a:ext cx="10515600" cy="1325563"/>
          </a:xfrm>
        </p:spPr>
        <p:txBody>
          <a:bodyPr/>
          <a:lstStyle/>
          <a:p>
            <a:r>
              <a:rPr lang="en-US" dirty="0"/>
              <a:t>6. Revisiting desired learning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3F5F8-76C6-4E7E-8DD9-B1CEB6C6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03600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7.1 Q&amp;A sample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/>
                  <a:t>I. In a StackingCVRegressor with </a:t>
                </a:r>
                <a14:m>
                  <m:oMath xmlns:m="http://schemas.openxmlformats.org/officeDocument/2006/math">
                    <m:r>
                      <a:rPr lang="es-V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VE" dirty="0"/>
                  <a:t> base learners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dirty="0"/>
                  <a:t> (</a:t>
                </a:r>
                <a:r>
                  <a:rPr lang="es-VE" dirty="0" err="1"/>
                  <a:t>external</a:t>
                </a:r>
                <a:r>
                  <a:rPr lang="es-VE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dirty="0"/>
                  <a:t>  (internal) - fold cross-validation, how many base learners and meta linear regressors are </a:t>
                </a:r>
                <a:r>
                  <a:rPr lang="es-VE" dirty="0" err="1"/>
                  <a:t>trained</a:t>
                </a:r>
                <a:r>
                  <a:rPr lang="es-VE" dirty="0"/>
                  <a:t> (ignore </a:t>
                </a:r>
                <a:r>
                  <a:rPr lang="es-VE" dirty="0" err="1"/>
                  <a:t>refit</a:t>
                </a:r>
                <a:r>
                  <a:rPr lang="es-VE" dirty="0"/>
                  <a:t> – </a:t>
                </a:r>
                <a:r>
                  <a:rPr lang="es-VE" dirty="0" err="1"/>
                  <a:t>step</a:t>
                </a:r>
                <a:r>
                  <a:rPr lang="es-VE" dirty="0"/>
                  <a:t> 5)?</a:t>
                </a:r>
                <a:br>
                  <a:rPr lang="es-VE" dirty="0"/>
                </a:br>
                <a:endParaRPr lang="es-VE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r>
                  <a:rPr lang="es-VE" sz="3000" dirty="0"/>
                  <a:t> </a:t>
                </a:r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:  Size of hyper-parameters set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28</a:t>
            </a:fld>
            <a:endParaRPr lang="es-VE"/>
          </a:p>
        </p:txBody>
      </p:sp>
      <p:sp>
        <p:nvSpPr>
          <p:cNvPr id="6" name="Elipse 5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pic>
        <p:nvPicPr>
          <p:cNvPr id="8" name="Picture 6" descr="https://encrypted-tbn2.gstatic.com/images?q=tbn:ANd9GcRFeEpmZxqLIl52exc5SmB7pV4H6T-Wp4rNBqL2RpI05kSMPT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4" r="8578"/>
          <a:stretch>
            <a:fillRect/>
          </a:stretch>
        </p:blipFill>
        <p:spPr bwMode="auto">
          <a:xfrm>
            <a:off x="10337800" y="5436892"/>
            <a:ext cx="1015999" cy="7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7848599" y="3022600"/>
            <a:ext cx="3505199" cy="2099734"/>
            <a:chOff x="1964267" y="1879552"/>
            <a:chExt cx="8740648" cy="4173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echa doblada hacia arriba 6"/>
                <p:cNvSpPr/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VE" sz="1100" i="1" dirty="0">
                      <a:solidFill>
                        <a:schemeClr val="tx1"/>
                      </a:solidFill>
                    </a:rPr>
                    <a:t>   </a:t>
                  </a:r>
                  <a:r>
                    <a:rPr lang="es-VE" sz="1100" i="1" u="sng" dirty="0" err="1">
                      <a:solidFill>
                        <a:schemeClr val="tx1"/>
                      </a:solidFill>
                    </a:rPr>
                    <a:t>Hyper-parameters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grid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–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</m:oMath>
                  </a14:m>
                  <a:endParaRPr lang="es-VE" sz="11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Flecha doblada hacia arriba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Flecha doblada hacia arriba 8"/>
                <p:cNvSpPr/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s-VE" sz="1100" i="1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 	 </a:t>
                  </a:r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Flecha doblada hacia arriba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Flecha doblada hacia arriba 9"/>
                <p:cNvSpPr/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VE" sz="1100" i="1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Flecha doblada hacia arriba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ángulo 10"/>
                <p:cNvSpPr/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Rectángul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blipFill>
                  <a:blip r:embed="rId23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ángulo 11"/>
                <p:cNvSpPr/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ángulo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blipFill>
                  <a:blip r:embed="rId24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/>
                <p:cNvSpPr/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ángul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blipFill>
                  <a:blip r:embed="rId25"/>
                  <a:stretch>
                    <a:fillRect t="-14706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13"/>
            <p:cNvSpPr/>
            <p:nvPr/>
          </p:nvSpPr>
          <p:spPr>
            <a:xfrm>
              <a:off x="8534400" y="1879553"/>
              <a:ext cx="1413930" cy="24612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1050" i="1" dirty="0">
                  <a:solidFill>
                    <a:schemeClr val="tx1"/>
                  </a:solidFill>
                </a:rPr>
                <a:t>Meta-regressor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/>
                <p:cNvSpPr/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VE" sz="11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s-VE" sz="1100" dirty="0"/>
                </a:p>
              </p:txBody>
            </p:sp>
          </mc:Choice>
          <mc:Fallback xmlns="">
            <p:sp>
              <p:nvSpPr>
                <p:cNvPr id="15" name="Rectá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  <a:blipFill>
                  <a:blip r:embed="rId26"/>
                  <a:stretch>
                    <a:fillRect r="-19048" b="-72727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ángulo 16"/>
            <p:cNvSpPr/>
            <p:nvPr/>
          </p:nvSpPr>
          <p:spPr>
            <a:xfrm>
              <a:off x="9943077" y="1879553"/>
              <a:ext cx="761838" cy="4173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s-VE" sz="1050" i="1" dirty="0" err="1">
                  <a:solidFill>
                    <a:schemeClr val="tx1"/>
                  </a:solidFill>
                </a:rPr>
                <a:t>Best</a:t>
              </a:r>
              <a:r>
                <a:rPr lang="es-VE" sz="1050" i="1" dirty="0">
                  <a:solidFill>
                    <a:schemeClr val="tx1"/>
                  </a:solidFill>
                </a:rPr>
                <a:t> set of </a:t>
              </a:r>
              <a:r>
                <a:rPr lang="es-VE" sz="1050" i="1" dirty="0" err="1">
                  <a:solidFill>
                    <a:schemeClr val="tx1"/>
                  </a:solidFill>
                </a:rPr>
                <a:t>hyper-parameters</a:t>
              </a:r>
              <a:endParaRPr lang="es-VE" sz="105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98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7.2 Sample assigment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/>
                  <a:t>Implement a stacking cross-validation regressor for the FSAE brake pedal case study and evaluate:</a:t>
                </a:r>
              </a:p>
              <a:p>
                <a:pPr marL="0" indent="0">
                  <a:buNone/>
                </a:pPr>
                <a:r>
                  <a:rPr lang="es-VE" dirty="0"/>
                  <a:t>A. </a:t>
                </a:r>
                <a:r>
                  <a:rPr lang="es-VE" dirty="0" err="1"/>
                  <a:t>Bias</a:t>
                </a:r>
                <a:r>
                  <a:rPr lang="es-VE" dirty="0"/>
                  <a:t> and </a:t>
                </a:r>
                <a:r>
                  <a:rPr lang="es-VE" dirty="0" err="1"/>
                  <a:t>variance</a:t>
                </a:r>
                <a:r>
                  <a:rPr lang="es-VE" dirty="0"/>
                  <a:t> </a:t>
                </a:r>
                <a:r>
                  <a:rPr lang="es-VE" dirty="0" err="1"/>
                  <a:t>for</a:t>
                </a:r>
                <a:r>
                  <a:rPr lang="es-VE" dirty="0"/>
                  <a:t> </a:t>
                </a:r>
                <a:r>
                  <a:rPr lang="es-VE" dirty="0" err="1"/>
                  <a:t>each</a:t>
                </a:r>
                <a:r>
                  <a:rPr lang="es-VE" dirty="0"/>
                  <a:t> </a:t>
                </a:r>
                <a:r>
                  <a:rPr lang="es-VE" dirty="0" err="1"/>
                  <a:t>member</a:t>
                </a:r>
                <a:r>
                  <a:rPr lang="es-VE" dirty="0"/>
                  <a:t> of the ensemble, namely,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VE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V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nary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VE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/>
                  <a:t>     </a:t>
                </a:r>
              </a:p>
              <a:p>
                <a:pPr marL="0" indent="0">
                  <a:buNone/>
                </a:pPr>
                <a:r>
                  <a:rPr lang="es-VE" dirty="0"/>
                  <a:t>B. </a:t>
                </a:r>
                <a:r>
                  <a:rPr lang="es-VE" dirty="0" err="1"/>
                  <a:t>Covariance</a:t>
                </a:r>
                <a:r>
                  <a:rPr lang="es-VE" dirty="0"/>
                  <a:t> </a:t>
                </a:r>
                <a:r>
                  <a:rPr lang="es-VE" dirty="0" err="1"/>
                  <a:t>between</a:t>
                </a:r>
                <a:r>
                  <a:rPr lang="es-VE" dirty="0"/>
                  <a:t>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members</a:t>
                </a:r>
                <a:r>
                  <a:rPr lang="es-VE" dirty="0"/>
                  <a:t> of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ensemble</a:t>
                </a:r>
                <a:r>
                  <a:rPr lang="es-VE" dirty="0"/>
                  <a:t>,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s-VE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𝑐𝑜𝑣𝑎𝑟</m:t>
                              </m:r>
                            </m:e>
                          </m:acc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VE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s-VE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endChr m:val="{"/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VE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nary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</m:t>
                          </m:r>
                        </m:e>
                      </m:d>
                    </m:oMath>
                  </m:oMathPara>
                </a14:m>
                <a:endParaRPr lang="es-VE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/>
                  <a:t>      </a:t>
                </a:r>
                <a:r>
                  <a:rPr lang="es-VE" dirty="0" err="1"/>
                  <a:t>Assess</a:t>
                </a:r>
                <a:r>
                  <a:rPr lang="es-VE" dirty="0"/>
                  <a:t> how much diversity there is among the base </a:t>
                </a:r>
                <a:r>
                  <a:rPr lang="es-VE" dirty="0" err="1"/>
                  <a:t>learners</a:t>
                </a:r>
                <a:endParaRPr lang="es-VE" dirty="0"/>
              </a:p>
              <a:p>
                <a:pPr marL="0" indent="0">
                  <a:buNone/>
                </a:pPr>
                <a:endParaRPr lang="es-VE" dirty="0"/>
              </a:p>
              <a:p>
                <a:pPr marL="0" indent="0">
                  <a:buNone/>
                </a:pPr>
                <a:r>
                  <a:rPr lang="es-VE" dirty="0"/>
                  <a:t>C.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impact</a:t>
                </a:r>
                <a:r>
                  <a:rPr lang="es-VE" dirty="0"/>
                  <a:t> of </a:t>
                </a:r>
                <a:r>
                  <a:rPr lang="es-VE" dirty="0" err="1"/>
                  <a:t>using</a:t>
                </a:r>
                <a:r>
                  <a:rPr lang="es-VE" dirty="0"/>
                  <a:t> a non-linear meta-regressor of </a:t>
                </a:r>
                <a:r>
                  <a:rPr lang="es-VE" dirty="0" err="1"/>
                  <a:t>your</a:t>
                </a:r>
                <a:r>
                  <a:rPr lang="es-VE" dirty="0"/>
                  <a:t> </a:t>
                </a:r>
                <a:r>
                  <a:rPr lang="es-VE" dirty="0" err="1"/>
                  <a:t>choice</a:t>
                </a: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  <a:blipFill>
                <a:blip r:embed="rId3"/>
                <a:stretch>
                  <a:fillRect l="-1043" t="-3268" b="-78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4023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005520" y="1690688"/>
            <a:ext cx="2180959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158957"/>
            <a:ext cx="253637" cy="2290008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redondeado 17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ángulo redondead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</m:oMath>
                  </m:oMathPara>
                </a14:m>
                <a:endParaRPr lang="es-VE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>
                          <a:solidFill>
                            <a:srgbClr val="0000FF"/>
                          </a:solidFill>
                        </a:rPr>
                        <m:t>M</m:t>
                      </m:r>
                    </m:oMath>
                  </m:oMathPara>
                </a14:m>
                <a:endParaRPr lang="es-VE" b="1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ipse 18"/>
          <p:cNvSpPr/>
          <p:nvPr/>
        </p:nvSpPr>
        <p:spPr>
          <a:xfrm>
            <a:off x="3842558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Elipse 57"/>
          <p:cNvSpPr/>
          <p:nvPr/>
        </p:nvSpPr>
        <p:spPr>
          <a:xfrm>
            <a:off x="4933830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Elipse 58"/>
          <p:cNvSpPr/>
          <p:nvPr/>
        </p:nvSpPr>
        <p:spPr>
          <a:xfrm>
            <a:off x="7888677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61" name="Conector recto de flecha 60"/>
          <p:cNvCxnSpPr/>
          <p:nvPr/>
        </p:nvCxnSpPr>
        <p:spPr>
          <a:xfrm>
            <a:off x="4078514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/>
          <p:nvPr/>
        </p:nvCxnSpPr>
        <p:spPr>
          <a:xfrm>
            <a:off x="8139147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/>
          <p:nvPr/>
        </p:nvCxnSpPr>
        <p:spPr>
          <a:xfrm>
            <a:off x="6855580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/>
          <p:cNvCxnSpPr/>
          <p:nvPr/>
        </p:nvCxnSpPr>
        <p:spPr>
          <a:xfrm>
            <a:off x="5191276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6606955" y="3828951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9" name="Conector recto de flecha 68"/>
          <p:cNvCxnSpPr/>
          <p:nvPr/>
        </p:nvCxnSpPr>
        <p:spPr>
          <a:xfrm>
            <a:off x="4078514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/>
          <p:cNvCxnSpPr/>
          <p:nvPr/>
        </p:nvCxnSpPr>
        <p:spPr>
          <a:xfrm>
            <a:off x="8139147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/>
          <p:cNvCxnSpPr/>
          <p:nvPr/>
        </p:nvCxnSpPr>
        <p:spPr>
          <a:xfrm>
            <a:off x="6855580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/>
          <p:cNvCxnSpPr/>
          <p:nvPr/>
        </p:nvCxnSpPr>
        <p:spPr>
          <a:xfrm>
            <a:off x="5191276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exágono 27"/>
          <p:cNvSpPr/>
          <p:nvPr/>
        </p:nvSpPr>
        <p:spPr>
          <a:xfrm>
            <a:off x="5863097" y="5973086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6144380" y="553141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2202965" y="6054634"/>
            <a:ext cx="1475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prediction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grpSp>
        <p:nvGrpSpPr>
          <p:cNvPr id="38" name="Grupo 37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39" name="Triángulo isósceles 38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50" name="Grupo 49"/>
          <p:cNvGrpSpPr/>
          <p:nvPr/>
        </p:nvGrpSpPr>
        <p:grpSpPr>
          <a:xfrm>
            <a:off x="5258263" y="5064130"/>
            <a:ext cx="1845944" cy="45719"/>
            <a:chOff x="5258263" y="5064130"/>
            <a:chExt cx="1845944" cy="45719"/>
          </a:xfrm>
          <a:solidFill>
            <a:srgbClr val="0000FF"/>
          </a:solidFill>
        </p:grpSpPr>
        <p:sp>
          <p:nvSpPr>
            <p:cNvPr id="54" name="Elipse 53"/>
            <p:cNvSpPr/>
            <p:nvPr/>
          </p:nvSpPr>
          <p:spPr>
            <a:xfrm>
              <a:off x="7058488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Elipse 54"/>
            <p:cNvSpPr/>
            <p:nvPr/>
          </p:nvSpPr>
          <p:spPr>
            <a:xfrm>
              <a:off x="6556044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Elipse 55"/>
            <p:cNvSpPr/>
            <p:nvPr/>
          </p:nvSpPr>
          <p:spPr>
            <a:xfrm>
              <a:off x="5758325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Elipse 56"/>
            <p:cNvSpPr/>
            <p:nvPr/>
          </p:nvSpPr>
          <p:spPr>
            <a:xfrm>
              <a:off x="5258263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63" name="Rectángulo 62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796F6E2-3B0D-479B-8AA9-0C26373978FD}"/>
              </a:ext>
            </a:extLst>
          </p:cNvPr>
          <p:cNvSpPr txBox="1"/>
          <p:nvPr/>
        </p:nvSpPr>
        <p:spPr>
          <a:xfrm>
            <a:off x="8290294" y="6054634"/>
            <a:ext cx="29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Adapted from</a:t>
            </a:r>
            <a:endParaRPr lang="en-US" cap="small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28" y="5714648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uadroTexto 6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71" name="Grupo 70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75" name="Cerrar llave 74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9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988277" cy="4840646"/>
          </a:xfrm>
        </p:spPr>
        <p:txBody>
          <a:bodyPr>
            <a:normAutofit fontScale="70000" lnSpcReduction="20000"/>
          </a:bodyPr>
          <a:lstStyle/>
          <a:p>
            <a:r>
              <a:rPr lang="es-VE" sz="4600" dirty="0" err="1"/>
              <a:t>Jupyter</a:t>
            </a:r>
            <a:r>
              <a:rPr lang="es-VE" sz="4600" dirty="0"/>
              <a:t> and </a:t>
            </a:r>
            <a:r>
              <a:rPr lang="es-VE" sz="4600" dirty="0" err="1"/>
              <a:t>Colaboratory</a:t>
            </a:r>
            <a:r>
              <a:rPr lang="es-VE" sz="4600" dirty="0"/>
              <a:t> notebooks</a:t>
            </a:r>
          </a:p>
          <a:p>
            <a:r>
              <a:rPr lang="es-VE" sz="4600" dirty="0"/>
              <a:t>Software dependencies </a:t>
            </a:r>
          </a:p>
          <a:p>
            <a:r>
              <a:rPr lang="es-VE" sz="4600" dirty="0"/>
              <a:t>Classes of particular interest</a:t>
            </a:r>
          </a:p>
          <a:p>
            <a:r>
              <a:rPr lang="es-VE" sz="4600" dirty="0"/>
              <a:t>Explicit declaration of random seeds</a:t>
            </a:r>
          </a:p>
          <a:p>
            <a:r>
              <a:rPr lang="es-VE" sz="4600" dirty="0"/>
              <a:t>GitHub &amp; DOI (Zenodo)</a:t>
            </a:r>
          </a:p>
          <a:p>
            <a:pPr marL="0" indent="0">
              <a:buNone/>
            </a:pPr>
            <a:endParaRPr lang="es-VE" dirty="0"/>
          </a:p>
          <a:p>
            <a:pPr marL="0" indent="0">
              <a:buNone/>
            </a:pPr>
            <a:r>
              <a:rPr lang="en-US" dirty="0"/>
              <a:t>Data and code (</a:t>
            </a:r>
            <a:r>
              <a:rPr lang="en-US" dirty="0" err="1"/>
              <a:t>Jupyter</a:t>
            </a:r>
            <a:r>
              <a:rPr lang="en-US" dirty="0"/>
              <a:t> and </a:t>
            </a:r>
            <a:r>
              <a:rPr lang="en-US" dirty="0" err="1"/>
              <a:t>Colaboratory</a:t>
            </a:r>
            <a:r>
              <a:rPr lang="en-US" dirty="0"/>
              <a:t> notebooks) needed to replicate the results for the FSAE brake pedal case study can be found at https://github.com/nqueipo/theRICEvisit</a:t>
            </a:r>
          </a:p>
          <a:p>
            <a:pPr marL="0" indent="0">
              <a:buNone/>
            </a:pPr>
            <a:endParaRPr lang="es-VE" dirty="0"/>
          </a:p>
          <a:p>
            <a:pPr fontAlgn="t"/>
            <a:r>
              <a:rPr lang="es-VE" sz="2100" dirty="0"/>
              <a:t>References: Haftka R, Zhou M, and Queipo N (2019) Replication of results (</a:t>
            </a:r>
            <a:r>
              <a:rPr lang="es-VE" sz="2100" i="1" dirty="0"/>
              <a:t>in press</a:t>
            </a:r>
            <a:r>
              <a:rPr lang="es-VE" sz="2100" dirty="0"/>
              <a:t>), Structural and Multidisciplinary Journal Editorial, Springer, ISSN1615-147X 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 </a:t>
            </a: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</p:txBody>
      </p:sp>
      <p:grpSp>
        <p:nvGrpSpPr>
          <p:cNvPr id="4" name="Grupo 3"/>
          <p:cNvGrpSpPr/>
          <p:nvPr/>
        </p:nvGrpSpPr>
        <p:grpSpPr>
          <a:xfrm>
            <a:off x="9925781" y="436212"/>
            <a:ext cx="1802488" cy="1335335"/>
            <a:chOff x="7018867" y="84667"/>
            <a:chExt cx="2308585" cy="1710266"/>
          </a:xfrm>
        </p:grpSpPr>
        <p:sp>
          <p:nvSpPr>
            <p:cNvPr id="5" name="Rectángulo 4"/>
            <p:cNvSpPr/>
            <p:nvPr/>
          </p:nvSpPr>
          <p:spPr>
            <a:xfrm>
              <a:off x="7018867" y="84667"/>
              <a:ext cx="2308585" cy="1710266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7077576" y="163676"/>
              <a:ext cx="1881184" cy="1607871"/>
              <a:chOff x="8161310" y="1242329"/>
              <a:chExt cx="3109177" cy="265745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8161310" y="1242329"/>
                <a:ext cx="1680928" cy="448359"/>
                <a:chOff x="8161310" y="1242329"/>
                <a:chExt cx="1680928" cy="448359"/>
              </a:xfrm>
            </p:grpSpPr>
            <p:pic>
              <p:nvPicPr>
                <p:cNvPr id="23" name="Imagen 2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4" name="CuadroTexto 23"/>
                <p:cNvSpPr txBox="1"/>
                <p:nvPr/>
              </p:nvSpPr>
              <p:spPr>
                <a:xfrm>
                  <a:off x="8466667" y="1242329"/>
                  <a:ext cx="1375571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theRICEvisit</a:t>
                  </a:r>
                  <a:endParaRPr lang="es-VE" sz="1050" dirty="0"/>
                </a:p>
              </p:txBody>
            </p:sp>
          </p:grpSp>
          <p:grpSp>
            <p:nvGrpSpPr>
              <p:cNvPr id="8" name="Grupo 7"/>
              <p:cNvGrpSpPr/>
              <p:nvPr/>
            </p:nvGrpSpPr>
            <p:grpSpPr>
              <a:xfrm>
                <a:off x="8499977" y="1684148"/>
                <a:ext cx="1288817" cy="448359"/>
                <a:chOff x="8161310" y="1242329"/>
                <a:chExt cx="1288817" cy="448359"/>
              </a:xfrm>
            </p:grpSpPr>
            <p:pic>
              <p:nvPicPr>
                <p:cNvPr id="21" name="Imagen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2" name="CuadroTexto 21"/>
                <p:cNvSpPr txBox="1"/>
                <p:nvPr/>
              </p:nvSpPr>
              <p:spPr>
                <a:xfrm>
                  <a:off x="8466667" y="1242329"/>
                  <a:ext cx="983460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Lecture</a:t>
                  </a:r>
                  <a:endParaRPr lang="es-VE" sz="1050" dirty="0"/>
                </a:p>
              </p:txBody>
            </p:sp>
          </p:grpSp>
          <p:grpSp>
            <p:nvGrpSpPr>
              <p:cNvPr id="9" name="Grupo 8"/>
              <p:cNvGrpSpPr/>
              <p:nvPr/>
            </p:nvGrpSpPr>
            <p:grpSpPr>
              <a:xfrm>
                <a:off x="8499977" y="2125967"/>
                <a:ext cx="2436010" cy="448359"/>
                <a:chOff x="8161310" y="1242329"/>
                <a:chExt cx="2436010" cy="448359"/>
              </a:xfrm>
            </p:grpSpPr>
            <p:pic>
              <p:nvPicPr>
                <p:cNvPr id="19" name="Imagen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0" name="CuadroTexto 19"/>
                <p:cNvSpPr txBox="1"/>
                <p:nvPr/>
              </p:nvSpPr>
              <p:spPr>
                <a:xfrm>
                  <a:off x="8466667" y="1242329"/>
                  <a:ext cx="2130653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/>
                    <a:t>Notebooks and data</a:t>
                  </a:r>
                </a:p>
              </p:txBody>
            </p:sp>
          </p:grpSp>
          <p:grpSp>
            <p:nvGrpSpPr>
              <p:cNvPr id="10" name="Grupo 9"/>
              <p:cNvGrpSpPr/>
              <p:nvPr/>
            </p:nvGrpSpPr>
            <p:grpSpPr>
              <a:xfrm>
                <a:off x="8805334" y="2563938"/>
                <a:ext cx="2465153" cy="452207"/>
                <a:chOff x="8161310" y="1238481"/>
                <a:chExt cx="2465153" cy="452207"/>
              </a:xfrm>
            </p:grpSpPr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8" name="CuadroTexto 17"/>
                <p:cNvSpPr txBox="1"/>
                <p:nvPr/>
              </p:nvSpPr>
              <p:spPr>
                <a:xfrm>
                  <a:off x="8466667" y="1238481"/>
                  <a:ext cx="215979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Colaboratory</a:t>
                  </a:r>
                  <a:r>
                    <a:rPr lang="es-VE" sz="1050" dirty="0"/>
                    <a:t> (</a:t>
                  </a:r>
                  <a:r>
                    <a:rPr lang="es-VE" sz="1050" dirty="0" err="1"/>
                    <a:t>cloud</a:t>
                  </a:r>
                  <a:r>
                    <a:rPr lang="es-VE" sz="1050" dirty="0"/>
                    <a:t>)</a:t>
                  </a:r>
                </a:p>
              </p:txBody>
            </p:sp>
          </p:grpSp>
          <p:grpSp>
            <p:nvGrpSpPr>
              <p:cNvPr id="11" name="Grupo 10"/>
              <p:cNvGrpSpPr/>
              <p:nvPr/>
            </p:nvGrpSpPr>
            <p:grpSpPr>
              <a:xfrm>
                <a:off x="8805334" y="3005757"/>
                <a:ext cx="1879635" cy="452207"/>
                <a:chOff x="8161310" y="1238481"/>
                <a:chExt cx="1879635" cy="452207"/>
              </a:xfrm>
            </p:grpSpPr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6" name="CuadroTexto 15"/>
                <p:cNvSpPr txBox="1"/>
                <p:nvPr/>
              </p:nvSpPr>
              <p:spPr>
                <a:xfrm>
                  <a:off x="8466667" y="1238481"/>
                  <a:ext cx="1574278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Jupyter</a:t>
                  </a:r>
                  <a:r>
                    <a:rPr lang="es-VE" sz="1050" dirty="0"/>
                    <a:t> </a:t>
                  </a:r>
                  <a:r>
                    <a:rPr lang="es-VE" sz="1050"/>
                    <a:t>(local)</a:t>
                  </a:r>
                  <a:endParaRPr lang="es-VE" sz="1050" dirty="0"/>
                </a:p>
              </p:txBody>
            </p:sp>
          </p:grpSp>
          <p:grpSp>
            <p:nvGrpSpPr>
              <p:cNvPr id="12" name="Grupo 11"/>
              <p:cNvGrpSpPr/>
              <p:nvPr/>
            </p:nvGrpSpPr>
            <p:grpSpPr>
              <a:xfrm>
                <a:off x="8499977" y="3451422"/>
                <a:ext cx="1000033" cy="448359"/>
                <a:chOff x="8161310" y="1242329"/>
                <a:chExt cx="1000033" cy="448359"/>
              </a:xfrm>
            </p:grpSpPr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4" name="CuadroTexto 13"/>
                <p:cNvSpPr txBox="1"/>
                <p:nvPr/>
              </p:nvSpPr>
              <p:spPr>
                <a:xfrm>
                  <a:off x="8466667" y="1242329"/>
                  <a:ext cx="69467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Refs</a:t>
                  </a:r>
                  <a:endParaRPr lang="es-VE" sz="1050" dirty="0"/>
                </a:p>
              </p:txBody>
            </p:sp>
          </p:grpSp>
        </p:grpSp>
      </p:grpSp>
      <p:pic>
        <p:nvPicPr>
          <p:cNvPr id="3076" name="Picture 4" descr="Resultado de imagen para jupy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118" y="2759624"/>
            <a:ext cx="1099270" cy="12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google colaborato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620" y="4449148"/>
            <a:ext cx="1720830" cy="17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/>
          <p:cNvSpPr txBox="1"/>
          <p:nvPr/>
        </p:nvSpPr>
        <p:spPr>
          <a:xfrm>
            <a:off x="10099883" y="5664200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b="1" dirty="0">
                <a:solidFill>
                  <a:schemeClr val="bg1">
                    <a:lumMod val="65000"/>
                  </a:schemeClr>
                </a:solidFill>
              </a:rPr>
              <a:t>Google </a:t>
            </a:r>
            <a:r>
              <a:rPr lang="es-VE" sz="1200" b="1" dirty="0" err="1">
                <a:solidFill>
                  <a:schemeClr val="bg1">
                    <a:lumMod val="65000"/>
                  </a:schemeClr>
                </a:solidFill>
              </a:rPr>
              <a:t>Colaboratory</a:t>
            </a:r>
            <a:endParaRPr lang="es-VE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CuadroTexto 31">
            <a:hlinkClick r:id="rId6" action="ppaction://hlinksldjump"/>
          </p:cNvPr>
          <p:cNvSpPr txBox="1"/>
          <p:nvPr/>
        </p:nvSpPr>
        <p:spPr>
          <a:xfrm>
            <a:off x="838200" y="6169976"/>
            <a:ext cx="17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i="1" u="sng" dirty="0" err="1">
                <a:solidFill>
                  <a:schemeClr val="bg1">
                    <a:lumMod val="65000"/>
                  </a:schemeClr>
                </a:solidFill>
              </a:rPr>
              <a:t>Support</a:t>
            </a:r>
            <a:r>
              <a:rPr lang="es-VE" i="1" u="sng" dirty="0">
                <a:solidFill>
                  <a:schemeClr val="bg1">
                    <a:lumMod val="65000"/>
                  </a:schemeClr>
                </a:solidFill>
              </a:rPr>
              <a:t> material</a:t>
            </a:r>
          </a:p>
        </p:txBody>
      </p:sp>
    </p:spTree>
    <p:extLst>
      <p:ext uri="{BB962C8B-B14F-4D97-AF65-F5344CB8AC3E}">
        <p14:creationId xmlns:p14="http://schemas.microsoft.com/office/powerpoint/2010/main" val="1842906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31</a:t>
            </a:fld>
            <a:endParaRPr lang="es-V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018CB-6BC7-4ED4-8EC6-EA9C26B8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2" y="1825625"/>
            <a:ext cx="382690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4635475" y="1825625"/>
            <a:ext cx="6688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Section 8.8 Model Averaging and Stacking, </a:t>
            </a:r>
          </a:p>
          <a:p>
            <a:r>
              <a:rPr lang="en-US" sz="2800" dirty="0" err="1"/>
              <a:t>pag</a:t>
            </a:r>
            <a:r>
              <a:rPr lang="en-US" sz="2800" dirty="0"/>
              <a:t>. 288-290</a:t>
            </a:r>
          </a:p>
          <a:p>
            <a:br>
              <a:rPr lang="en-US" sz="2000" dirty="0"/>
            </a:br>
            <a:r>
              <a:rPr lang="en-US" sz="2000" dirty="0"/>
              <a:t>Available at: </a:t>
            </a:r>
            <a:r>
              <a:rPr lang="es-VE" sz="2000" dirty="0">
                <a:hlinkClick r:id="rId4"/>
              </a:rPr>
              <a:t>https://web.stanford.edu/~hastie/ElemStatLearn/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949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32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5840243" y="1825625"/>
            <a:ext cx="5483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 </a:t>
            </a:r>
            <a:r>
              <a:rPr lang="en-US" sz="2800" dirty="0" err="1"/>
              <a:t>Breiman</a:t>
            </a:r>
            <a:r>
              <a:rPr lang="en-US" sz="2800" dirty="0"/>
              <a:t>. Stacked regressions. Machine Learning, 24, 49-64 (1996)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12752" t="12198" r="15877" b="706"/>
          <a:stretch/>
        </p:blipFill>
        <p:spPr>
          <a:xfrm>
            <a:off x="530942" y="1401096"/>
            <a:ext cx="5309301" cy="48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7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33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838200" y="1825625"/>
            <a:ext cx="10951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/>
            <a:r>
              <a:rPr lang="en-US" sz="2100" dirty="0"/>
              <a:t>T </a:t>
            </a:r>
            <a:r>
              <a:rPr lang="en-US" sz="2100" dirty="0" err="1"/>
              <a:t>Goel</a:t>
            </a:r>
            <a:r>
              <a:rPr lang="en-US" sz="2100" dirty="0"/>
              <a:t>, RT </a:t>
            </a:r>
            <a:r>
              <a:rPr lang="en-US" sz="2100" dirty="0" err="1"/>
              <a:t>Haftka</a:t>
            </a:r>
            <a:r>
              <a:rPr lang="en-US" sz="2100" dirty="0"/>
              <a:t>, W </a:t>
            </a:r>
            <a:r>
              <a:rPr lang="en-US" sz="2100" dirty="0" err="1"/>
              <a:t>Shyy</a:t>
            </a:r>
            <a:r>
              <a:rPr lang="en-US" sz="2100" dirty="0"/>
              <a:t>, NV </a:t>
            </a:r>
            <a:r>
              <a:rPr lang="en-US" sz="2100" dirty="0" err="1"/>
              <a:t>Queipo</a:t>
            </a:r>
            <a:r>
              <a:rPr lang="en-US" sz="2100" dirty="0"/>
              <a:t>. Ensemble of surrogates. Structural and Multidisciplinary Optimization  33 (3) 199-216, 2007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E Sanchez, S Pintos, NV </a:t>
            </a:r>
            <a:r>
              <a:rPr lang="en-US" sz="2100" dirty="0" err="1"/>
              <a:t>Queipo</a:t>
            </a:r>
            <a:r>
              <a:rPr lang="en-US" sz="2100" dirty="0"/>
              <a:t>. Toward an optimal ensemble of kernel-based approximations with engineering applications. Structural and Multidisciplinary Optimization 36 (3) 247-261, 2008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NV </a:t>
            </a:r>
            <a:r>
              <a:rPr lang="en-US" sz="2100" dirty="0" err="1"/>
              <a:t>Queipo</a:t>
            </a:r>
            <a:r>
              <a:rPr lang="en-US" sz="2100" dirty="0"/>
              <a:t>, E Nava. A gradient boosting approach with diversity promoting measures for the ensemble of surrogates in engineering. Structural and Multidisciplinary Optimization, 2019 (Accepted)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J Romero, N </a:t>
            </a:r>
            <a:r>
              <a:rPr lang="en-US" sz="2100" dirty="0" err="1"/>
              <a:t>Queipo</a:t>
            </a:r>
            <a:r>
              <a:rPr lang="en-US" sz="2100" dirty="0"/>
              <a:t>. Reliability-based and deterministic design optimization of a FSAE brake pedal: a risk allocation analysis. Structural and Multidisciplinary Optimization 56 (3), 681-695, 2017</a:t>
            </a:r>
          </a:p>
        </p:txBody>
      </p:sp>
    </p:spTree>
    <p:extLst>
      <p:ext uri="{BB962C8B-B14F-4D97-AF65-F5344CB8AC3E}">
        <p14:creationId xmlns:p14="http://schemas.microsoft.com/office/powerpoint/2010/main" val="1899187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Support</a:t>
            </a:r>
            <a:r>
              <a:rPr lang="es-VE" dirty="0"/>
              <a:t> material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>
                <a:hlinkClick r:id="rId3" action="ppaction://hlinksldjump"/>
              </a:rPr>
              <a:t>Five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steps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algorithm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for</a:t>
            </a:r>
            <a:r>
              <a:rPr lang="es-VE" dirty="0">
                <a:hlinkClick r:id="rId3" action="ppaction://hlinksldjump"/>
              </a:rPr>
              <a:t> SLR </a:t>
            </a:r>
            <a:r>
              <a:rPr lang="es-VE" dirty="0" err="1">
                <a:hlinkClick r:id="rId3" action="ppaction://hlinksldjump"/>
              </a:rPr>
              <a:t>building</a:t>
            </a:r>
            <a:endParaRPr lang="es-VE" dirty="0"/>
          </a:p>
          <a:p>
            <a:r>
              <a:rPr lang="es-VE" dirty="0" err="1">
                <a:hlinkClick r:id="rId4" action="ppaction://hlinksldjump"/>
              </a:rPr>
              <a:t>Sample</a:t>
            </a:r>
            <a:r>
              <a:rPr lang="es-VE" dirty="0">
                <a:hlinkClick r:id="rId4" action="ppaction://hlinksldjump"/>
              </a:rPr>
              <a:t> of </a:t>
            </a:r>
            <a:r>
              <a:rPr lang="es-VE" dirty="0" err="1">
                <a:hlinkClick r:id="rId4" action="ppaction://hlinksldjump"/>
              </a:rPr>
              <a:t>common</a:t>
            </a:r>
            <a:r>
              <a:rPr lang="es-VE" dirty="0">
                <a:hlinkClick r:id="rId4" action="ppaction://hlinksldjump"/>
              </a:rPr>
              <a:t> base </a:t>
            </a:r>
            <a:r>
              <a:rPr lang="es-VE" dirty="0" err="1">
                <a:hlinkClick r:id="rId4" action="ppaction://hlinksldjump"/>
              </a:rPr>
              <a:t>learners</a:t>
            </a:r>
            <a:r>
              <a:rPr lang="es-VE" dirty="0"/>
              <a:t> </a:t>
            </a:r>
          </a:p>
          <a:p>
            <a:r>
              <a:rPr lang="es-VE" dirty="0" err="1">
                <a:hlinkClick r:id="rId5" action="ppaction://hlinksldjump"/>
              </a:rPr>
              <a:t>Jupyter</a:t>
            </a:r>
            <a:r>
              <a:rPr lang="es-VE" dirty="0">
                <a:hlinkClick r:id="rId5" action="ppaction://hlinksldjump"/>
              </a:rPr>
              <a:t> notebook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34</a:t>
            </a:fld>
            <a:endParaRPr lang="es-VE"/>
          </a:p>
        </p:txBody>
      </p:sp>
      <p:sp>
        <p:nvSpPr>
          <p:cNvPr id="6" name="Flecha circular 5">
            <a:hlinkClick r:id="rId6" action="ppaction://hlinksldjump"/>
          </p:cNvPr>
          <p:cNvSpPr/>
          <p:nvPr/>
        </p:nvSpPr>
        <p:spPr>
          <a:xfrm rot="17933253">
            <a:off x="11503624" y="6051145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33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1:</a:t>
                </a:r>
                <a:r>
                  <a:rPr lang="en-US" sz="2800" dirty="0"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latin typeface="+mn-lt"/>
                  </a:rPr>
                  <a:t> of possible hyper-parameters (grid) considering all the members of the ensemble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  <a:blipFill>
                <a:blip r:embed="rId3"/>
                <a:stretch>
                  <a:fillRect l="-1217" t="-19200" b="-296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endParaRPr lang="en-US" b="1" dirty="0"/>
              </a:p>
              <a:p>
                <a:pPr marL="450850" indent="-450850">
                  <a:buNone/>
                </a:pPr>
                <a:endParaRPr lang="en-US" sz="2000" b="1" dirty="0"/>
              </a:p>
              <a:p>
                <a:pPr marL="450850" indent="-45085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s-VE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b="0" i="1" smtClean="0">
                        <a:latin typeface="Cambria Math" panose="02040503050406030204" pitchFamily="18" charset="0"/>
                      </a:rPr>
                      <m:t>=3×3×3×2=54</m:t>
                    </m:r>
                  </m:oMath>
                </a14:m>
                <a:r>
                  <a:rPr lang="es-VE" dirty="0"/>
                  <a:t> </a:t>
                </a:r>
              </a:p>
              <a:p>
                <a:pPr marL="0" indent="0">
                  <a:buNone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0317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850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7734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8523" t="-215385" r="-100284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</a:t>
                          </a:r>
                          <a:r>
                            <a:rPr lang="en-US" sz="1800" dirty="0" smtClean="0">
                              <a:effectLst/>
                            </a:rPr>
                            <a:t>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 The C and </a:t>
                </a:r>
                <a14:m>
                  <m:oMath xmlns:m="http://schemas.openxmlformats.org/officeDocument/2006/math">
                    <m:r>
                      <a:rPr lang="es-V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values under consideration are 0.5, 1.0 and 2.0 times the reference value calculated as proposed by </a:t>
                </a:r>
                <a:r>
                  <a:rPr kumimoji="0" lang="en-US" altLang="es-VE" sz="1600" b="0" i="0" u="none" strike="noStrike" cap="none" normalizeH="0" baseline="0" dirty="0" err="1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Cherkassky</a:t>
                </a: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Ma (2004)</a:t>
                </a:r>
                <a:endParaRPr kumimoji="0" lang="es-VE" altLang="es-VE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VE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es-V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blipFill>
                <a:blip r:embed="rId7"/>
                <a:stretch>
                  <a:fillRect l="-317" t="-22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/>
          <p:cNvSpPr/>
          <p:nvPr/>
        </p:nvSpPr>
        <p:spPr>
          <a:xfrm>
            <a:off x="1218778" y="2268318"/>
            <a:ext cx="6147336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VE" sz="1600" i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 learners hyper-parameters grid – FSAE brake pedal case study</a:t>
            </a:r>
            <a:endParaRPr kumimoji="0" lang="es-VE" altLang="es-V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1/5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35</a:t>
            </a:fld>
            <a:endParaRPr lang="es-VE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3934" y="2355190"/>
            <a:ext cx="1407738" cy="305883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12" name="Flecha circular 11">
            <a:hlinkClick r:id="rId9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36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191918" y="2751599"/>
            <a:ext cx="3013233" cy="3551364"/>
            <a:chOff x="191918" y="2751599"/>
            <a:chExt cx="3013233" cy="3551364"/>
          </a:xfrm>
        </p:grpSpPr>
        <p:grpSp>
          <p:nvGrpSpPr>
            <p:cNvPr id="53" name="Grupo 52"/>
            <p:cNvGrpSpPr/>
            <p:nvPr/>
          </p:nvGrpSpPr>
          <p:grpSpPr>
            <a:xfrm>
              <a:off x="191918" y="3168869"/>
              <a:ext cx="3013233" cy="3134094"/>
              <a:chOff x="1795080" y="3168869"/>
              <a:chExt cx="3013233" cy="3134094"/>
            </a:xfrm>
          </p:grpSpPr>
          <p:grpSp>
            <p:nvGrpSpPr>
              <p:cNvPr id="23" name="Grupo 22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17" name="Rectángulo 1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8" name="Rectángulo 1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9" name="Rectángulo 1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0" name="Rectángulo 1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1" name="Rectángulo 2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ángulo 8"/>
                  <p:cNvSpPr/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s-VE" sz="2800" dirty="0"/>
                  </a:p>
                </p:txBody>
              </p:sp>
            </mc:Choice>
            <mc:Fallback xmlns="">
              <p:sp>
                <p:nvSpPr>
                  <p:cNvPr id="9" name="Rectángulo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V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ángulo 21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4" name="Grupo 23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25" name="Rectángulo 24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6" name="Rectángulo 25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7" name="Rectángulo 26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8" name="Rectángulo 27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9" name="Rectángulo 28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0" name="Grupo 29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1" name="Rectángulo 30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2" name="Rectángulo 31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3" name="Rectángulo 32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4" name="Rectángulo 33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6" name="Grupo 35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7" name="Rectángulo 3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9" name="Rectángulo 3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3" name="Rectángulo 42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4" name="Rectángulo 43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49" name="Rectángulo 48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0" name="CuadroTexto 49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CuadroTexto 51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56" name="CuadroTexto 55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1434995" y="3009682"/>
            <a:ext cx="6054607" cy="2946723"/>
            <a:chOff x="1434995" y="3009682"/>
            <a:chExt cx="6054607" cy="2946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ángulo 54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1}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5" name="Rectángulo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redondeado 13"/>
            <p:cNvSpPr/>
            <p:nvPr/>
          </p:nvSpPr>
          <p:spPr>
            <a:xfrm>
              <a:off x="1434995" y="3547374"/>
              <a:ext cx="367529" cy="240903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1778994" y="3003915"/>
            <a:ext cx="5710608" cy="2956179"/>
            <a:chOff x="1778994" y="3009682"/>
            <a:chExt cx="5710608" cy="2956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ángulo 58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2}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9" name="Rectángulo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redondeado 60"/>
            <p:cNvSpPr/>
            <p:nvPr/>
          </p:nvSpPr>
          <p:spPr>
            <a:xfrm>
              <a:off x="1778994" y="4155920"/>
              <a:ext cx="367529" cy="180994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1778994" y="3085343"/>
              <a:ext cx="367529" cy="69781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2114925" y="3003915"/>
            <a:ext cx="5374677" cy="2971881"/>
            <a:chOff x="2114925" y="3009682"/>
            <a:chExt cx="5374677" cy="297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ángulo 67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3}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68" name="Rectángulo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ángulo redondeado 68"/>
            <p:cNvSpPr/>
            <p:nvPr/>
          </p:nvSpPr>
          <p:spPr>
            <a:xfrm>
              <a:off x="2122993" y="4634917"/>
              <a:ext cx="367529" cy="134664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redondeado 69"/>
            <p:cNvSpPr/>
            <p:nvPr/>
          </p:nvSpPr>
          <p:spPr>
            <a:xfrm>
              <a:off x="2114925" y="3085343"/>
              <a:ext cx="367529" cy="124910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2:</a:t>
                </a:r>
                <a:r>
                  <a:rPr lang="en-US" sz="2800" dirty="0"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– </a:t>
                </a:r>
                <a:r>
                  <a:rPr lang="en-US" sz="2800" i="1" dirty="0"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i="1" dirty="0">
                    <a:latin typeface="+mn-lt"/>
                  </a:rPr>
                  <a:t>}</a:t>
                </a:r>
                <a:r>
                  <a:rPr lang="en-US" sz="2800" dirty="0"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  <a:blipFill>
                <a:blip r:embed="rId8"/>
                <a:stretch>
                  <a:fillRect l="-1217" t="-22881" b="-3474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ítulo 1"/>
              <p:cNvSpPr txBox="1">
                <a:spLocks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1: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of possible hyper-parameters (grid) considering all the members of the ensemble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  <a:blipFill>
                <a:blip r:embed="rId9"/>
                <a:stretch>
                  <a:fillRect l="-113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uadroTexto 59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2/5</a:t>
            </a:r>
          </a:p>
        </p:txBody>
      </p:sp>
      <p:sp>
        <p:nvSpPr>
          <p:cNvPr id="57" name="Elipse 5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5" name="Flecha circular 64">
            <a:hlinkClick r:id="rId1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redondeado 49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50" name="Rectángulo redondead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ángulo redondeado 48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49" name="Rectángulo redondeado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redondeado 38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39" name="Rectángulo redondead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</p:spPr>
            <p:txBody>
              <a:bodyPr>
                <a:normAutofit/>
              </a:bodyPr>
              <a:lstStyle/>
              <a:p>
                <a:pPr marL="720725" indent="-720725">
                  <a:buNone/>
                  <a:tabLst>
                    <a:tab pos="450850" algn="l"/>
                  </a:tabLst>
                </a:pPr>
                <a:r>
                  <a:rPr lang="en-US" dirty="0"/>
                  <a:t>	a. Train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base learners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  <a:blipFill>
                <a:blip r:embed="rId6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34" name="Rectá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7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ángulo 34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37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 27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28" name="Rectá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sp>
        <p:nvSpPr>
          <p:cNvPr id="37" name="CuadroTexto 36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2" name="Conector recto 41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3/5</a:t>
            </a:r>
          </a:p>
        </p:txBody>
      </p:sp>
      <p:sp>
        <p:nvSpPr>
          <p:cNvPr id="25" name="Elipse 24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27" name="Flecha circular 26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3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39" grpId="0" animBg="1"/>
      <p:bldP spid="37" grpId="0"/>
      <p:bldP spid="41" grpId="0"/>
      <p:bldP spid="30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r>
                  <a:rPr lang="en-US" dirty="0"/>
                  <a:t>	b. Make predictions with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trained base learners – meta-features</a:t>
                </a: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  <a:blipFill>
                <a:blip r:embed="rId2"/>
                <a:stretch>
                  <a:fillRect t="-2511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38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4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adroTexto 6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6" name="CuadroTexto 65"/>
          <p:cNvSpPr txBox="1"/>
          <p:nvPr/>
        </p:nvSpPr>
        <p:spPr>
          <a:xfrm rot="5400000">
            <a:off x="6016404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sz="2400" dirty="0"/>
                  <a:t>-</a:t>
                </a:r>
                <a:r>
                  <a:rPr lang="es-CO" sz="2400" dirty="0" err="1"/>
                  <a:t>fold</a:t>
                </a:r>
                <a:r>
                  <a:rPr lang="es-CO" sz="2400" dirty="0"/>
                  <a:t> CV </a:t>
                </a:r>
                <a:r>
                  <a:rPr lang="es-CO" sz="2400" dirty="0" err="1"/>
                  <a:t>should</a:t>
                </a:r>
                <a:r>
                  <a:rPr lang="es-CO" sz="2400" dirty="0"/>
                  <a:t> be </a:t>
                </a:r>
                <a:r>
                  <a:rPr lang="es-CO" sz="2400" dirty="0" err="1"/>
                  <a:t>used</a:t>
                </a:r>
                <a:r>
                  <a:rPr lang="es-CO" sz="2400" dirty="0"/>
                  <a:t> – </a:t>
                </a:r>
                <a:r>
                  <a:rPr lang="es-CO" sz="2400" dirty="0" err="1"/>
                  <a:t>out</a:t>
                </a:r>
                <a:r>
                  <a:rPr lang="es-CO" sz="2400" dirty="0"/>
                  <a:t> of </a:t>
                </a:r>
                <a:r>
                  <a:rPr lang="es-CO" sz="2400" dirty="0" err="1"/>
                  <a:t>fold</a:t>
                </a:r>
                <a:r>
                  <a:rPr lang="es-CO" sz="2400" dirty="0"/>
                  <a:t> </a:t>
                </a:r>
                <a:r>
                  <a:rPr lang="es-CO" sz="2400" dirty="0" err="1"/>
                  <a:t>predictions</a:t>
                </a:r>
                <a:endParaRPr lang="es-CO" sz="240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blipFill>
                <a:blip r:embed="rId15"/>
                <a:stretch>
                  <a:fillRect l="-184" t="-10526" b="-2894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sp>
        <p:nvSpPr>
          <p:cNvPr id="50" name="Elipse 49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3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4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echa circular 37">
            <a:hlinkClick r:id="rId1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1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5" grpId="0"/>
      <p:bldP spid="66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88469"/>
            <a:ext cx="10933090" cy="4119439"/>
          </a:xfrm>
        </p:spPr>
        <p:txBody>
          <a:bodyPr>
            <a:normAutofit/>
          </a:bodyPr>
          <a:lstStyle/>
          <a:p>
            <a:pPr marL="723900" indent="-723900">
              <a:buNone/>
              <a:tabLst>
                <a:tab pos="444500" algn="l"/>
              </a:tabLst>
            </a:pPr>
            <a:r>
              <a:rPr lang="en-US" dirty="0"/>
              <a:t>	c. Train (identify the weights) a stacking linear regressor using the meta features from step (b) and the corresponding target values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39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  <a:blipFill>
                <a:blip r:embed="rId18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1" name="CuadroTexto 100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06" name="CuadroTexto 10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107" name="CuadroTexto 106"/>
          <p:cNvSpPr txBox="1"/>
          <p:nvPr/>
        </p:nvSpPr>
        <p:spPr>
          <a:xfrm rot="5400000">
            <a:off x="6013117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8" name="Elipse 6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0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2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n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280752" y="2807640"/>
            <a:ext cx="6243861" cy="3636284"/>
            <a:chOff x="5271477" y="2541018"/>
            <a:chExt cx="6243861" cy="363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ángulo 1"/>
                <p:cNvSpPr/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VE" sz="2400" dirty="0">
                      <a:solidFill>
                        <a:schemeClr val="tx1"/>
                      </a:solidFill>
                    </a:rPr>
                    <a:t>For a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sample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 of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size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and</a:t>
                  </a:r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base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learners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CO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s-CO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s-VE" sz="24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s-VE" sz="24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s-VE" sz="2400" b="0" dirty="0">
                      <a:solidFill>
                        <a:schemeClr val="tx1"/>
                      </a:solidFill>
                    </a:rPr>
                    <a:t>                             </a:t>
                  </a:r>
                  <a14:m>
                    <m:oMath xmlns:m="http://schemas.openxmlformats.org/officeDocument/2006/math"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s-VE" sz="2400" b="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s-V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V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V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ángulo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Picture 12" descr="C:\Users\Cosimo Stufano\Desktop\New folder\rocketdock_for_dummies1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2520" y="3320108"/>
              <a:ext cx="491026" cy="527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Flecha circular 60">
            <a:hlinkClick r:id="rId24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6" grpId="0" animBg="1"/>
      <p:bldP spid="97" grpId="0" animBg="1"/>
      <p:bldP spid="98" grpId="0" animBg="1"/>
      <p:bldP spid="99" grpId="0" animBg="1"/>
      <p:bldP spid="101" grpId="0"/>
      <p:bldP spid="101" grpId="1"/>
      <p:bldP spid="102" grpId="0"/>
      <p:bldP spid="1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3893" y="410368"/>
            <a:ext cx="10515600" cy="1325563"/>
          </a:xfrm>
        </p:spPr>
        <p:txBody>
          <a:bodyPr/>
          <a:lstStyle/>
          <a:p>
            <a:r>
              <a:rPr lang="es-VE" dirty="0"/>
              <a:t>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/>
              <a:t>the</a:t>
            </a:r>
            <a:endParaRPr lang="es-VE" sz="2400" dirty="0"/>
          </a:p>
          <a:p>
            <a:pPr marL="0" indent="0">
              <a:buNone/>
            </a:pPr>
            <a:r>
              <a:rPr lang="es-VE" sz="2400" dirty="0"/>
              <a:t>    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Fsae LUZ 2006 @ Rosmini[1]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11" end="2654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56170" y="551834"/>
            <a:ext cx="2680898" cy="20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</p:spPr>
            <p:txBody>
              <a:bodyPr>
                <a:normAutofit/>
              </a:bodyPr>
              <a:lstStyle/>
              <a:p>
                <a:pPr marL="723900" indent="-723900">
                  <a:buNone/>
                  <a:tabLst>
                    <a:tab pos="444500" algn="l"/>
                  </a:tabLst>
                </a:pPr>
                <a:r>
                  <a:rPr lang="en-US" dirty="0"/>
                  <a:t>	d. Make out of fold predictions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fold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) with the </a:t>
                </a:r>
                <a:br>
                  <a:rPr lang="en-US" dirty="0"/>
                </a:br>
                <a:r>
                  <a:rPr lang="en-US" dirty="0"/>
                  <a:t>meta-regressor obtained in (c)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  <a:blipFill>
                <a:blip r:embed="rId2"/>
                <a:stretch>
                  <a:fillRect t="-221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40</a:t>
            </a:fld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Training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  <m:r>
                        <m:rPr>
                          <m:nor/>
                        </m:rPr>
                        <a:rPr lang="es-VE" sz="2800" dirty="0"/>
                        <m:t>set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(</m:t>
                      </m:r>
                      <m:sSup>
                        <m:sSupPr>
                          <m:ctrlPr>
                            <a:rPr lang="es-VE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m:rPr>
                          <m:nor/>
                        </m:rPr>
                        <a:rPr lang="es-VE" sz="2800" dirty="0"/>
                        <m:t>)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/>
          <p:cNvGrpSpPr/>
          <p:nvPr/>
        </p:nvGrpSpPr>
        <p:grpSpPr>
          <a:xfrm>
            <a:off x="6220069" y="3123141"/>
            <a:ext cx="508024" cy="2181505"/>
            <a:chOff x="6220069" y="3123141"/>
            <a:chExt cx="508024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cxnSp>
        <p:nvCxnSpPr>
          <p:cNvPr id="104" name="Conector recto de flecha 103"/>
          <p:cNvCxnSpPr/>
          <p:nvPr/>
        </p:nvCxnSpPr>
        <p:spPr>
          <a:xfrm flipV="1">
            <a:off x="7961663" y="4414481"/>
            <a:ext cx="432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/>
          <p:cNvGrpSpPr/>
          <p:nvPr/>
        </p:nvGrpSpPr>
        <p:grpSpPr>
          <a:xfrm>
            <a:off x="814748" y="3168869"/>
            <a:ext cx="180000" cy="2665905"/>
            <a:chOff x="814748" y="3168869"/>
            <a:chExt cx="180000" cy="2665905"/>
          </a:xfrm>
        </p:grpSpPr>
        <p:sp>
          <p:nvSpPr>
            <p:cNvPr id="67" name="Rectángulo 66"/>
            <p:cNvSpPr/>
            <p:nvPr/>
          </p:nvSpPr>
          <p:spPr>
            <a:xfrm>
              <a:off x="814748" y="3168869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814748" y="3702050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814748" y="4235231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69"/>
            <p:cNvSpPr/>
            <p:nvPr/>
          </p:nvSpPr>
          <p:spPr>
            <a:xfrm>
              <a:off x="814748" y="4768412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814748" y="5301593"/>
              <a:ext cx="180000" cy="53318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2300996" y="3649292"/>
            <a:ext cx="762501" cy="1685783"/>
            <a:chOff x="2300996" y="3649292"/>
            <a:chExt cx="762501" cy="1685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ángulo 71"/>
                <p:cNvSpPr/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VE" sz="2800" dirty="0" err="1"/>
                    <a:t>Fold</a:t>
                  </a:r>
                  <a:r>
                    <a:rPr lang="es-VE" sz="2800" dirty="0"/>
                    <a:t> </a:t>
                  </a:r>
                  <a14:m>
                    <m:oMath xmlns:m="http://schemas.openxmlformats.org/officeDocument/2006/math">
                      <m:r>
                        <a:rPr lang="es-VE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s-VE" sz="2800" dirty="0"/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s-VE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a14:m>
                  <a:r>
                    <a:rPr lang="es-VE" sz="2800" dirty="0"/>
                    <a:t>)</a:t>
                  </a:r>
                </a:p>
              </p:txBody>
            </p:sp>
          </mc:Choice>
          <mc:Fallback xmlns="">
            <p:sp>
              <p:nvSpPr>
                <p:cNvPr id="72" name="Rectángulo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  <a:blipFill>
                  <a:blip r:embed="rId12"/>
                  <a:stretch>
                    <a:fillRect l="-7865" t="-6884" r="-30337" b="-7246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ángulo 72"/>
            <p:cNvSpPr/>
            <p:nvPr/>
          </p:nvSpPr>
          <p:spPr>
            <a:xfrm>
              <a:off x="2872511" y="4201855"/>
              <a:ext cx="190986" cy="58065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Arco 1"/>
          <p:cNvSpPr/>
          <p:nvPr/>
        </p:nvSpPr>
        <p:spPr>
          <a:xfrm rot="5400000">
            <a:off x="1202175" y="4890098"/>
            <a:ext cx="1401516" cy="1690858"/>
          </a:xfrm>
          <a:prstGeom prst="arc">
            <a:avLst>
              <a:gd name="adj1" fmla="val 17093334"/>
              <a:gd name="adj2" fmla="val 4356957"/>
            </a:avLst>
          </a:prstGeom>
          <a:ln w="38100">
            <a:solidFill>
              <a:schemeClr val="accent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4" name="CuadroTexto 7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76" name="Grupo 75"/>
          <p:cNvGrpSpPr/>
          <p:nvPr/>
        </p:nvGrpSpPr>
        <p:grpSpPr>
          <a:xfrm>
            <a:off x="6223926" y="3120088"/>
            <a:ext cx="413447" cy="2181505"/>
            <a:chOff x="6220069" y="3123141"/>
            <a:chExt cx="413447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/>
                <p:cNvSpPr/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7" name="Rectángulo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Hexágono 79"/>
          <p:cNvSpPr/>
          <p:nvPr/>
        </p:nvSpPr>
        <p:spPr>
          <a:xfrm>
            <a:off x="8588248" y="4164725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ángulo 80"/>
              <p:cNvSpPr/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V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s-VE" sz="1400" dirty="0"/>
              </a:p>
            </p:txBody>
          </p:sp>
        </mc:Choice>
        <mc:Fallback xmlns="">
          <p:sp>
            <p:nvSpPr>
              <p:cNvPr id="81" name="Rectángul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uadroTexto 81"/>
          <p:cNvSpPr txBox="1"/>
          <p:nvPr/>
        </p:nvSpPr>
        <p:spPr>
          <a:xfrm>
            <a:off x="9221508" y="4150685"/>
            <a:ext cx="1653419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Out</a:t>
            </a:r>
            <a:r>
              <a:rPr lang="es-VE" sz="1700" i="1" dirty="0"/>
              <a:t> of </a:t>
            </a:r>
            <a:r>
              <a:rPr lang="es-VE" sz="1700" i="1" dirty="0" err="1"/>
              <a:t>fold</a:t>
            </a:r>
            <a:r>
              <a:rPr lang="es-VE" sz="1700" i="1" dirty="0"/>
              <a:t> </a:t>
            </a:r>
            <a:br>
              <a:rPr lang="es-VE" sz="1700" i="1" dirty="0"/>
            </a:br>
            <a:r>
              <a:rPr lang="es-VE" sz="1700" i="1" dirty="0" err="1"/>
              <a:t>prediction</a:t>
            </a:r>
            <a:endParaRPr lang="es-VE" sz="1700" i="1" dirty="0"/>
          </a:p>
        </p:txBody>
      </p:sp>
      <p:sp>
        <p:nvSpPr>
          <p:cNvPr id="83" name="Elipse 8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8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9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Flecha circular 85">
            <a:hlinkClick r:id="rId2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40" grpId="0"/>
      <p:bldP spid="41" grpId="0" animBg="1"/>
      <p:bldP spid="65" grpId="0"/>
      <p:bldP spid="102" grpId="0"/>
      <p:bldP spid="2" grpId="0" animBg="1"/>
      <p:bldP spid="80" grpId="0" animBg="1"/>
      <p:bldP spid="81" grpId="0"/>
      <p:bldP spid="8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 smtClean="0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3000" t="-7042" r="-299500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970" t="-7042" r="-201005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472" t="-7042" r="-503" b="-5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571" r="-429570" b="-4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634" r="-429570" b="-3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5634" r="-429570" b="-2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11429" r="-42957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04225" r="-42957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VE" dirty="0"/>
                  <a:t>Find </a:t>
                </a:r>
                <a:br>
                  <a:rPr lang="es-VE" dirty="0"/>
                </a:br>
                <a:r>
                  <a:rPr lang="es-VE" dirty="0"/>
                  <a:t> 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such</a:t>
                </a:r>
                <a:r>
                  <a:rPr lang="es-VE" dirty="0"/>
                  <a:t> </a:t>
                </a:r>
                <a:r>
                  <a:rPr lang="es-VE" dirty="0" err="1"/>
                  <a:t>that</a:t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VE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is</a:t>
                </a:r>
                <a:r>
                  <a:rPr lang="es-VE" dirty="0"/>
                  <a:t> </a:t>
                </a:r>
                <a:r>
                  <a:rPr lang="es-VE" dirty="0" err="1"/>
                  <a:t>minimized</a:t>
                </a:r>
                <a:r>
                  <a:rPr lang="es-VE" dirty="0"/>
                  <a:t>, </a:t>
                </a:r>
                <a:r>
                  <a:rPr lang="es-VE" dirty="0" err="1"/>
                  <a:t>with</a:t>
                </a:r>
                <a:r>
                  <a:rPr lang="es-VE" dirty="0"/>
                  <a:t>  </a:t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blipFill>
                <a:blip r:embed="rId3"/>
                <a:stretch>
                  <a:fillRect l="-2162" t="-173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41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732407" y="2751599"/>
            <a:ext cx="2472744" cy="3551364"/>
            <a:chOff x="732407" y="2751599"/>
            <a:chExt cx="2472744" cy="3551364"/>
          </a:xfrm>
        </p:grpSpPr>
        <p:grpSp>
          <p:nvGrpSpPr>
            <p:cNvPr id="14" name="Grupo 13"/>
            <p:cNvGrpSpPr/>
            <p:nvPr/>
          </p:nvGrpSpPr>
          <p:grpSpPr>
            <a:xfrm>
              <a:off x="732407" y="3168869"/>
              <a:ext cx="2472744" cy="3134094"/>
              <a:chOff x="2335569" y="3168869"/>
              <a:chExt cx="2472744" cy="313409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54" name="Rectángulo 5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5" name="Rectángulo 5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6" name="Rectángulo 5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7" name="Rectángulo 5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8" name="Rectángulo 5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25" name="Rectángulo 24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6" name="Grupo 25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9" name="Rectángulo 4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0" name="Rectángulo 4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1" name="Rectángulo 5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2" name="Rectángulo 5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3" name="Rectángulo 5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4" name="Rectángulo 4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8" name="Rectángulo 4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8" name="Grupo 27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9" name="Rectángulo 3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2" name="Rectángulo 4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3" name="Rectángulo 4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9" name="Grupo 28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4" name="Rectángulo 3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6" name="Rectángulo 3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7" name="Rectángulo 3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30" name="Rectángulo 29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1" name="CuadroTexto 30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15" name="CuadroTexto 14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Complete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dataset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(</m:t>
                                </m:r>
                                <m:r>
                                  <a:rPr kumimoji="0" lang="es-V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604012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" r="-42957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000" t="-1000" r="-2995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3970" t="-1000" r="-20100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  <a:endParaRPr lang="es-VE" sz="1800" kern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4472" t="-1000" r="-503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44500" indent="-444500"/>
                <a:r>
                  <a:rPr lang="en-US" sz="2800" b="1" dirty="0">
                    <a:latin typeface="+mn-lt"/>
                  </a:rPr>
                  <a:t>Step 4:</a:t>
                </a:r>
                <a:r>
                  <a:rPr lang="en-US" sz="2800" dirty="0"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  <a:blipFill>
                <a:blip r:embed="rId5"/>
                <a:stretch>
                  <a:fillRect l="-1217" t="-32381" b="-4476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 txBox="1">
                <a:spLocks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3: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err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 and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  <a:blipFill>
                <a:blip r:embed="rId10"/>
                <a:stretch>
                  <a:fillRect l="-882" t="-10656" b="-1639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ángulo 64"/>
              <p:cNvSpPr/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65" name="Rectá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4/5</a:t>
            </a:r>
          </a:p>
        </p:txBody>
      </p:sp>
      <p:sp>
        <p:nvSpPr>
          <p:cNvPr id="59" name="Elipse 5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0" name="Flecha circular 59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42</a:t>
            </a:fld>
            <a:endParaRPr lang="es-VE" dirty="0"/>
          </a:p>
        </p:txBody>
      </p:sp>
      <p:sp>
        <p:nvSpPr>
          <p:cNvPr id="25" name="Marcador de número de diapositiva 7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V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F7B44-4706-40AB-9902-BA33817EA39A}" type="slidenum">
              <a:rPr lang="es-VE" smtClean="0"/>
              <a:pPr/>
              <a:t>42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>
                    <a:latin typeface="+mn-lt"/>
                  </a:rPr>
                  <a:t>Step 5:</a:t>
                </a:r>
                <a:r>
                  <a:rPr lang="en-US" sz="2800" dirty="0">
                    <a:latin typeface="+mn-lt"/>
                  </a:rPr>
                  <a:t> The stacking linear </a:t>
                </a:r>
                <a:r>
                  <a:rPr lang="en-US" sz="2800" dirty="0" err="1">
                    <a:latin typeface="+mn-lt"/>
                  </a:rPr>
                  <a:t>regressor</a:t>
                </a:r>
                <a:r>
                  <a:rPr lang="en-US" sz="2800" dirty="0">
                    <a:latin typeface="+mn-lt"/>
                  </a:rPr>
                  <a:t> is obtained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-fold CV on the complete dataset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and the best set of hyper-parameters (step 4)</a:t>
                </a:r>
              </a:p>
            </p:txBody>
          </p:sp>
        </mc:Choice>
        <mc:Fallback xmlns="">
          <p:sp>
            <p:nvSpPr>
              <p:cNvPr id="7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  <a:blipFill>
                <a:blip r:embed="rId12"/>
                <a:stretch>
                  <a:fillRect l="-1217" t="-32075" b="-4339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ítulo 1"/>
              <p:cNvSpPr txBox="1">
                <a:spLocks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4: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  <a:blipFill>
                <a:blip r:embed="rId4"/>
                <a:stretch>
                  <a:fillRect l="-114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uadroTexto 7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ángulo 76"/>
              <p:cNvSpPr/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77" name="Rectángulo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ángulo 77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79" name="Grupo 78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80" name="Conector recto 79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80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87" name="Conector recto de flecha 86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87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88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o 90"/>
          <p:cNvGrpSpPr/>
          <p:nvPr/>
        </p:nvGrpSpPr>
        <p:grpSpPr>
          <a:xfrm>
            <a:off x="6220069" y="3123141"/>
            <a:ext cx="482696" cy="2192983"/>
            <a:chOff x="6220069" y="3123141"/>
            <a:chExt cx="482696" cy="2192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/>
                <p:cNvSpPr/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2" name="Rectángulo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/>
                <p:cNvSpPr/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3" name="Rectángulo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ángulo 93"/>
                <p:cNvSpPr/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4" name="Rectángulo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CuadroTexto 9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ángulo redondeado 95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ángulo redondeado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ángulo redondeado 96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ángulo redondeado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ángulo redondeado 97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ángulo redondead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upo 98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100" name="Conector recto de flecha 99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o 103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105" name="Triángulo isósceles 104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Conector recto 105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Elipse 110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12" name="Elipse 111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3" name="Elipse 112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4" name="Elipse 113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5" name="Elipse 114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6" name="CuadroTexto 115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21" name="CuadroTexto 120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22" name="Grupo 121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123" name="Elipse 122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Elipse 123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" name="Elipse 124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6" name="CuadroTexto 125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149" name="Grupo 148"/>
          <p:cNvGrpSpPr/>
          <p:nvPr/>
        </p:nvGrpSpPr>
        <p:grpSpPr>
          <a:xfrm>
            <a:off x="4002729" y="6036715"/>
            <a:ext cx="983338" cy="307777"/>
            <a:chOff x="10176388" y="2743425"/>
            <a:chExt cx="983338" cy="307777"/>
          </a:xfrm>
        </p:grpSpPr>
        <p:sp>
          <p:nvSpPr>
            <p:cNvPr id="150" name="Rectángulo 149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51" name="CuadroTexto 150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5/5</a:t>
            </a:r>
          </a:p>
        </p:txBody>
      </p:sp>
      <p:sp>
        <p:nvSpPr>
          <p:cNvPr id="61" name="Elipse 6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58" name="Flecha circular 57">
            <a:hlinkClick r:id="rId1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96" grpId="0" animBg="1"/>
      <p:bldP spid="97" grpId="0" animBg="1"/>
      <p:bldP spid="9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Marcador de contenido 3"/>
              <p:cNvGraphicFramePr>
                <a:graphicFrameLocks/>
              </p:cNvGraphicFramePr>
              <p:nvPr/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Base </a:t>
                          </a:r>
                          <a:r>
                            <a:rPr lang="es-VE" dirty="0" err="1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𝑎𝑐𝑡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𝑎𝑐𝑡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d>
                                      <m:dPr>
                                        <m:ctrlPr>
                                          <a:rPr lang="es-V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/>
                            <a:t>  output</a:t>
                          </a:r>
                          <a:r>
                            <a:rPr lang="es-VE" sz="1200" baseline="0" dirty="0"/>
                            <a:t> </a:t>
                          </a:r>
                          <a:r>
                            <a:rPr lang="es-VE" sz="1200" baseline="0" dirty="0" err="1"/>
                            <a:t>layer</a:t>
                          </a:r>
                          <a:r>
                            <a:rPr lang="es-VE" sz="1200" baseline="0" dirty="0"/>
                            <a:t> transfer </a:t>
                          </a:r>
                          <a:r>
                            <a:rPr lang="es-VE" sz="1200" baseline="0" dirty="0" err="1"/>
                            <a:t>function</a:t>
                          </a:r>
                          <a:endParaRPr lang="es-VE" sz="12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 err="1"/>
                            <a:t>hidden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layer</a:t>
                          </a:r>
                          <a:r>
                            <a:rPr lang="es-VE" sz="1200" dirty="0"/>
                            <a:t> transfer </a:t>
                          </a:r>
                          <a:r>
                            <a:rPr lang="es-VE" sz="1200" dirty="0" err="1"/>
                            <a:t>function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augmented</a:t>
                          </a:r>
                          <a:r>
                            <a:rPr lang="es-VE" sz="1200" dirty="0"/>
                            <a:t> w/</a:t>
                          </a:r>
                          <a:r>
                            <a:rPr lang="es-VE" sz="1200" dirty="0" err="1"/>
                            <a:t>unit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column</a:t>
                          </a:r>
                          <a:r>
                            <a:rPr lang="es-VE" sz="1200" dirty="0"/>
                            <a:t> vector</a:t>
                          </a:r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     Weight</a:t>
                          </a:r>
                          <a:r>
                            <a:rPr lang="es-VE" sz="1200" baseline="0" dirty="0"/>
                            <a:t> matrices </a:t>
                          </a:r>
                          <a:r>
                            <a:rPr lang="es-VE" sz="1200" baseline="0" dirty="0" err="1"/>
                            <a:t>between</a:t>
                          </a:r>
                          <a:r>
                            <a:rPr lang="es-VE" sz="1200" baseline="0" dirty="0"/>
                            <a:t> input-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 and 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-output </a:t>
                          </a:r>
                          <a:r>
                            <a:rPr lang="es-VE" sz="1200" baseline="0" dirty="0" err="1"/>
                            <a:t>layers</a:t>
                          </a:r>
                          <a:r>
                            <a:rPr lang="es-VE" sz="1200" baseline="0" dirty="0"/>
                            <a:t>, </a:t>
                          </a:r>
                          <a:r>
                            <a:rPr lang="es-VE" sz="1200" baseline="0" dirty="0" err="1"/>
                            <a:t>respectively</a:t>
                          </a:r>
                          <a:endParaRPr lang="es-VE" sz="1200" b="0" i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Weight</a:t>
                          </a:r>
                          <a:r>
                            <a:rPr lang="es-VE" sz="1400" dirty="0"/>
                            <a:t> and </a:t>
                          </a:r>
                          <a:r>
                            <a:rPr lang="es-VE" sz="1400" dirty="0" err="1"/>
                            <a:t>bias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values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VE" sz="1400" b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267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p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s-VE" sz="1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s-VE" sz="1200" b="1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expected target </a:t>
                          </a:r>
                          <a:r>
                            <a:rPr lang="es-VE" sz="1200" dirty="0" err="1"/>
                            <a:t>noise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level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For</a:t>
                          </a:r>
                          <a:r>
                            <a:rPr lang="es-VE" sz="1200" b="0" i="1" dirty="0"/>
                            <a:t> a RBF </a:t>
                          </a:r>
                          <a:r>
                            <a:rPr lang="es-VE" sz="1200" b="0" i="1" dirty="0" err="1"/>
                            <a:t>covariance</a:t>
                          </a:r>
                          <a:r>
                            <a:rPr lang="es-VE" sz="1200" b="0" i="1" dirty="0"/>
                            <a:t> </a:t>
                          </a:r>
                          <a:r>
                            <a:rPr lang="es-VE" sz="1200" b="0" i="1" dirty="0" err="1"/>
                            <a:t>function</a:t>
                          </a:r>
                          <a:r>
                            <a:rPr lang="es-VE" sz="1200" b="0" dirty="0"/>
                            <a:t>:</a:t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  <m: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Target </a:t>
                          </a:r>
                          <a:r>
                            <a:rPr lang="es-VE" sz="1400" b="0" dirty="0" err="1"/>
                            <a:t>noise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level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optimizer</a:t>
                          </a:r>
                          <a:r>
                            <a:rPr lang="es-VE" sz="1400" b="0" baseline="0" dirty="0"/>
                            <a:t> </a:t>
                          </a:r>
                          <a:br>
                            <a:rPr lang="es-VE" sz="1400" b="0" baseline="0" dirty="0"/>
                          </a:br>
                          <a:r>
                            <a:rPr lang="es-VE" sz="1400" b="0" baseline="0" dirty="0"/>
                            <a:t>(L-BFGS-B) </a:t>
                          </a:r>
                          <a:r>
                            <a:rPr lang="es-VE" sz="1400" b="0" baseline="0" dirty="0" err="1"/>
                            <a:t>restarts</a:t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Regression </a:t>
                          </a:r>
                          <a:r>
                            <a:rPr lang="es-VE" sz="1400" dirty="0" err="1"/>
                            <a:t>weights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Length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parameter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Target</a:t>
                          </a:r>
                          <a:r>
                            <a:rPr lang="es-VE" sz="1400" baseline="0" dirty="0"/>
                            <a:t> </a:t>
                          </a:r>
                          <a:r>
                            <a:rPr lang="es-VE" sz="1400" baseline="0" dirty="0" err="1"/>
                            <a:t>variance</a:t>
                          </a:r>
                          <a:r>
                            <a:rPr lang="es-VE" sz="1400" baseline="0" dirty="0"/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s-V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Support</a:t>
                          </a:r>
                          <a:r>
                            <a:rPr lang="es-VE" sz="1200" dirty="0"/>
                            <a:t> vector </a:t>
                          </a:r>
                          <a:r>
                            <a:rPr lang="es-VE" sz="1200" dirty="0" err="1"/>
                            <a:t>weights</a:t>
                          </a:r>
                          <a:endParaRPr lang="es-VE" sz="12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Bias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(∙):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Kernel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function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The</a:t>
                          </a:r>
                          <a:r>
                            <a:rPr lang="es-VE" sz="1200" b="0" i="1" dirty="0"/>
                            <a:t> RBF </a:t>
                          </a:r>
                          <a:r>
                            <a:rPr lang="es-VE" sz="1200" b="0" i="1" dirty="0" err="1"/>
                            <a:t>kernel</a:t>
                          </a:r>
                          <a:r>
                            <a:rPr lang="es-VE" sz="1200" b="0" i="1" dirty="0"/>
                            <a:t>:</a:t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𝜸</m:t>
                                      </m:r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 indent="-92075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dirty="0"/>
                            <a:t>-</a:t>
                          </a:r>
                          <a:r>
                            <a:rPr lang="es-VE" sz="1400" b="0" dirty="0" err="1"/>
                            <a:t>insensitive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loss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function</a:t>
                          </a:r>
                          <a:r>
                            <a:rPr lang="es-VE" sz="1400" b="0" dirty="0"/>
                            <a:t>: </a:t>
                          </a:r>
                        </a:p>
                        <a:p>
                          <a:pPr marL="266700" indent="-168275">
                            <a:buFont typeface="Courier New" panose="02070309020205020404" pitchFamily="49" charset="0"/>
                            <a:buChar char="o"/>
                          </a:pPr>
                          <a:r>
                            <a:rPr lang="es-VE" sz="1400" b="0" dirty="0"/>
                            <a:t>No </a:t>
                          </a:r>
                          <a:r>
                            <a:rPr lang="es-VE" sz="1400" b="0" dirty="0" err="1"/>
                            <a:t>penalty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tube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width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266700" marR="0" indent="-168275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Courier New" panose="02070309020205020404" pitchFamily="49" charset="0"/>
                            <a:buChar char="o"/>
                            <a:tabLst/>
                            <a:defRPr/>
                          </a:pPr>
                          <a:r>
                            <a:rPr lang="es-VE" sz="1400" b="0" dirty="0" err="1"/>
                            <a:t>Penalization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term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marR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s-VE" sz="1400" b="0" baseline="0" dirty="0"/>
                            <a:t>RBF </a:t>
                          </a:r>
                          <a:r>
                            <a:rPr lang="es-VE" sz="1400" b="0" baseline="0" dirty="0" err="1"/>
                            <a:t>kernel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param</a:t>
                          </a:r>
                          <a:r>
                            <a:rPr lang="es-VE" sz="1400" b="0" baseline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baseline="0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Support vector </a:t>
                          </a: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weights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𝛼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Bias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s-VE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Marcador de contenido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0365019"/>
                  </p:ext>
                </p:extLst>
              </p:nvPr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Base </a:t>
                          </a:r>
                          <a:r>
                            <a:rPr lang="es-VE" dirty="0" err="1" smtClean="0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965" r="-143739" b="-176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965" r="-259" b="-176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5865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137548" r="-143739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137548" r="-95556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137548" r="-259" b="-923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8333" r="-143739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258333" r="-95556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8333" r="-259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3" name="Grupo 102"/>
          <p:cNvGrpSpPr/>
          <p:nvPr/>
        </p:nvGrpSpPr>
        <p:grpSpPr>
          <a:xfrm>
            <a:off x="919987" y="5491203"/>
            <a:ext cx="2048145" cy="1061219"/>
            <a:chOff x="1273969" y="5482736"/>
            <a:chExt cx="2048145" cy="1061219"/>
          </a:xfrm>
        </p:grpSpPr>
        <p:sp>
          <p:nvSpPr>
            <p:cNvPr id="104" name="Forma libre 103"/>
            <p:cNvSpPr/>
            <p:nvPr/>
          </p:nvSpPr>
          <p:spPr>
            <a:xfrm>
              <a:off x="1273969" y="5672138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5" name="Forma libre 104"/>
            <p:cNvSpPr/>
            <p:nvPr/>
          </p:nvSpPr>
          <p:spPr>
            <a:xfrm>
              <a:off x="1273969" y="5552210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6" name="Forma libre 105"/>
            <p:cNvSpPr/>
            <p:nvPr/>
          </p:nvSpPr>
          <p:spPr>
            <a:xfrm>
              <a:off x="1273969" y="5795342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7" name="Elipse 106"/>
            <p:cNvSpPr/>
            <p:nvPr/>
          </p:nvSpPr>
          <p:spPr>
            <a:xfrm>
              <a:off x="1327560" y="60345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8" name="Elipse 107"/>
            <p:cNvSpPr/>
            <p:nvPr/>
          </p:nvSpPr>
          <p:spPr>
            <a:xfrm>
              <a:off x="1504006" y="608022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9" name="Elipse 108"/>
            <p:cNvSpPr/>
            <p:nvPr/>
          </p:nvSpPr>
          <p:spPr>
            <a:xfrm>
              <a:off x="1850583" y="605736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0" name="Elipse 109"/>
            <p:cNvSpPr/>
            <p:nvPr/>
          </p:nvSpPr>
          <p:spPr>
            <a:xfrm>
              <a:off x="2101616" y="60305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1" name="Elipse 110"/>
            <p:cNvSpPr/>
            <p:nvPr/>
          </p:nvSpPr>
          <p:spPr>
            <a:xfrm>
              <a:off x="2157539" y="55293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2" name="Elipse 111"/>
            <p:cNvSpPr/>
            <p:nvPr/>
          </p:nvSpPr>
          <p:spPr>
            <a:xfrm>
              <a:off x="1705128" y="6498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113" name="Conector recto 112"/>
            <p:cNvCxnSpPr/>
            <p:nvPr/>
          </p:nvCxnSpPr>
          <p:spPr>
            <a:xfrm>
              <a:off x="2905642" y="5587677"/>
              <a:ext cx="0" cy="8665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2502694" y="6454269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CuadroTexto 114"/>
            <p:cNvSpPr txBox="1"/>
            <p:nvPr/>
          </p:nvSpPr>
          <p:spPr>
            <a:xfrm>
              <a:off x="3237154" y="6066804"/>
              <a:ext cx="8496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C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6" name="Conector recto 115"/>
            <p:cNvCxnSpPr/>
            <p:nvPr/>
          </p:nvCxnSpPr>
          <p:spPr>
            <a:xfrm>
              <a:off x="3126581" y="6251470"/>
              <a:ext cx="88107" cy="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 flipV="1">
              <a:off x="3214688" y="6072188"/>
              <a:ext cx="0" cy="179282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 flipV="1">
              <a:off x="2784715" y="5943601"/>
              <a:ext cx="0" cy="10979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upo 118"/>
            <p:cNvGrpSpPr/>
            <p:nvPr/>
          </p:nvGrpSpPr>
          <p:grpSpPr>
            <a:xfrm rot="10800000">
              <a:off x="2613265" y="6010758"/>
              <a:ext cx="289478" cy="2"/>
              <a:chOff x="2903779" y="5993604"/>
              <a:chExt cx="289478" cy="2"/>
            </a:xfrm>
          </p:grpSpPr>
          <p:cxnSp>
            <p:nvCxnSpPr>
              <p:cNvPr id="131" name="Conector angular 130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angular 131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CuadroTexto 119"/>
            <p:cNvSpPr txBox="1"/>
            <p:nvPr/>
          </p:nvSpPr>
          <p:spPr>
            <a:xfrm>
              <a:off x="2695370" y="5482736"/>
              <a:ext cx="83357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∊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21" name="Conector recto 120"/>
            <p:cNvCxnSpPr/>
            <p:nvPr/>
          </p:nvCxnSpPr>
          <p:spPr>
            <a:xfrm flipV="1">
              <a:off x="2380997" y="5677587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 flipV="1">
              <a:off x="2380997" y="5794142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upo 122"/>
            <p:cNvGrpSpPr/>
            <p:nvPr/>
          </p:nvGrpSpPr>
          <p:grpSpPr>
            <a:xfrm rot="5400000">
              <a:off x="2299402" y="5823525"/>
              <a:ext cx="289478" cy="2"/>
              <a:chOff x="2903779" y="5993604"/>
              <a:chExt cx="289478" cy="2"/>
            </a:xfrm>
          </p:grpSpPr>
          <p:cxnSp>
            <p:nvCxnSpPr>
              <p:cNvPr id="129" name="Conector angular 128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angular 129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Conector angular 90"/>
            <p:cNvCxnSpPr/>
            <p:nvPr/>
          </p:nvCxnSpPr>
          <p:spPr>
            <a:xfrm>
              <a:off x="2752865" y="5664524"/>
              <a:ext cx="106040" cy="303742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angular 90"/>
            <p:cNvCxnSpPr/>
            <p:nvPr/>
          </p:nvCxnSpPr>
          <p:spPr>
            <a:xfrm flipH="1">
              <a:off x="2490880" y="5632421"/>
              <a:ext cx="197321" cy="106641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 flipV="1">
              <a:off x="2784715" y="6053391"/>
              <a:ext cx="0" cy="400878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orma libre 126"/>
            <p:cNvSpPr/>
            <p:nvPr/>
          </p:nvSpPr>
          <p:spPr>
            <a:xfrm>
              <a:off x="2574131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28" name="Forma libre 127"/>
            <p:cNvSpPr/>
            <p:nvPr/>
          </p:nvSpPr>
          <p:spPr>
            <a:xfrm flipH="1">
              <a:off x="2905642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Base </a:t>
            </a:r>
            <a:r>
              <a:rPr lang="es-VE" dirty="0" err="1"/>
              <a:t>learners</a:t>
            </a:r>
            <a:r>
              <a:rPr lang="es-VE" dirty="0"/>
              <a:t> - </a:t>
            </a:r>
            <a:r>
              <a:rPr lang="es-VE" dirty="0" err="1"/>
              <a:t>parameters</a:t>
            </a:r>
            <a:br>
              <a:rPr lang="es-VE" dirty="0"/>
            </a:br>
            <a:endParaRPr lang="es-VE" dirty="0"/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43</a:t>
            </a:fld>
            <a:endParaRPr lang="es-VE"/>
          </a:p>
        </p:txBody>
      </p:sp>
      <p:grpSp>
        <p:nvGrpSpPr>
          <p:cNvPr id="15" name="Grupo 14"/>
          <p:cNvGrpSpPr/>
          <p:nvPr/>
        </p:nvGrpSpPr>
        <p:grpSpPr>
          <a:xfrm>
            <a:off x="1042646" y="2260011"/>
            <a:ext cx="2163770" cy="1228050"/>
            <a:chOff x="1042646" y="2260011"/>
            <a:chExt cx="2163770" cy="1228050"/>
          </a:xfrm>
        </p:grpSpPr>
        <p:grpSp>
          <p:nvGrpSpPr>
            <p:cNvPr id="46" name="Grupo 45"/>
            <p:cNvGrpSpPr/>
            <p:nvPr/>
          </p:nvGrpSpPr>
          <p:grpSpPr>
            <a:xfrm>
              <a:off x="1042646" y="2260011"/>
              <a:ext cx="2163770" cy="1228050"/>
              <a:chOff x="7525743" y="92869"/>
              <a:chExt cx="1123708" cy="715698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7569200" y="186267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7569200" y="31353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7569200" y="44172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7569200" y="648096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7865798" y="928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7865798" y="220134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7865798" y="341050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7865798" y="461966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0" name="Elipse 59"/>
              <p:cNvSpPr/>
              <p:nvPr/>
            </p:nvSpPr>
            <p:spPr>
              <a:xfrm>
                <a:off x="7865798" y="7151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1" name="Elipse 60"/>
              <p:cNvSpPr/>
              <p:nvPr/>
            </p:nvSpPr>
            <p:spPr>
              <a:xfrm>
                <a:off x="8188325" y="368568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63" name="Conector recto de flecha 62"/>
              <p:cNvCxnSpPr>
                <a:stCxn id="48" idx="6"/>
                <a:endCxn id="54" idx="2"/>
              </p:cNvCxnSpPr>
              <p:nvPr/>
            </p:nvCxnSpPr>
            <p:spPr>
              <a:xfrm flipV="1">
                <a:off x="7636669" y="139568"/>
                <a:ext cx="229129" cy="80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de flecha 63"/>
              <p:cNvCxnSpPr>
                <a:stCxn id="48" idx="6"/>
                <a:endCxn id="55" idx="2"/>
              </p:cNvCxnSpPr>
              <p:nvPr/>
            </p:nvCxnSpPr>
            <p:spPr>
              <a:xfrm>
                <a:off x="7636669" y="220002"/>
                <a:ext cx="229129" cy="4683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de flecha 65"/>
              <p:cNvCxnSpPr>
                <a:stCxn id="48" idx="6"/>
                <a:endCxn id="57" idx="2"/>
              </p:cNvCxnSpPr>
              <p:nvPr/>
            </p:nvCxnSpPr>
            <p:spPr>
              <a:xfrm>
                <a:off x="7636669" y="220002"/>
                <a:ext cx="229129" cy="16774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de flecha 66"/>
              <p:cNvCxnSpPr>
                <a:stCxn id="48" idx="6"/>
                <a:endCxn id="60" idx="1"/>
              </p:cNvCxnSpPr>
              <p:nvPr/>
            </p:nvCxnSpPr>
            <p:spPr>
              <a:xfrm>
                <a:off x="7636669" y="220002"/>
                <a:ext cx="242807" cy="50884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de flecha 68"/>
              <p:cNvCxnSpPr>
                <a:stCxn id="49" idx="6"/>
                <a:endCxn id="54" idx="2"/>
              </p:cNvCxnSpPr>
              <p:nvPr/>
            </p:nvCxnSpPr>
            <p:spPr>
              <a:xfrm flipV="1">
                <a:off x="7636669" y="139568"/>
                <a:ext cx="229129" cy="20770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de flecha 69"/>
              <p:cNvCxnSpPr>
                <a:stCxn id="49" idx="6"/>
                <a:endCxn id="55" idx="2"/>
              </p:cNvCxnSpPr>
              <p:nvPr/>
            </p:nvCxnSpPr>
            <p:spPr>
              <a:xfrm flipV="1">
                <a:off x="7636669" y="266833"/>
                <a:ext cx="229129" cy="8043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/>
              <p:cNvCxnSpPr>
                <a:stCxn id="49" idx="6"/>
                <a:endCxn id="57" idx="2"/>
              </p:cNvCxnSpPr>
              <p:nvPr/>
            </p:nvCxnSpPr>
            <p:spPr>
              <a:xfrm>
                <a:off x="7636669" y="347268"/>
                <a:ext cx="229129" cy="4048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/>
              <p:cNvCxnSpPr>
                <a:stCxn id="49" idx="6"/>
                <a:endCxn id="58" idx="2"/>
              </p:cNvCxnSpPr>
              <p:nvPr/>
            </p:nvCxnSpPr>
            <p:spPr>
              <a:xfrm>
                <a:off x="7636669" y="347268"/>
                <a:ext cx="229129" cy="16139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stCxn id="49" idx="6"/>
                <a:endCxn id="60" idx="1"/>
              </p:cNvCxnSpPr>
              <p:nvPr/>
            </p:nvCxnSpPr>
            <p:spPr>
              <a:xfrm>
                <a:off x="7636669" y="347268"/>
                <a:ext cx="242807" cy="38157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/>
              <p:cNvCxnSpPr>
                <a:stCxn id="51" idx="6"/>
                <a:endCxn id="54" idx="2"/>
              </p:cNvCxnSpPr>
              <p:nvPr/>
            </p:nvCxnSpPr>
            <p:spPr>
              <a:xfrm flipV="1">
                <a:off x="7636669" y="139568"/>
                <a:ext cx="229129" cy="33589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de flecha 77"/>
              <p:cNvCxnSpPr>
                <a:stCxn id="51" idx="6"/>
                <a:endCxn id="55" idx="2"/>
              </p:cNvCxnSpPr>
              <p:nvPr/>
            </p:nvCxnSpPr>
            <p:spPr>
              <a:xfrm flipV="1">
                <a:off x="7636669" y="266833"/>
                <a:ext cx="229129" cy="20862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de flecha 78"/>
              <p:cNvCxnSpPr>
                <a:stCxn id="51" idx="6"/>
                <a:endCxn id="58" idx="2"/>
              </p:cNvCxnSpPr>
              <p:nvPr/>
            </p:nvCxnSpPr>
            <p:spPr>
              <a:xfrm>
                <a:off x="7636669" y="475458"/>
                <a:ext cx="229129" cy="3320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de flecha 80"/>
              <p:cNvCxnSpPr>
                <a:stCxn id="51" idx="6"/>
                <a:endCxn id="60" idx="1"/>
              </p:cNvCxnSpPr>
              <p:nvPr/>
            </p:nvCxnSpPr>
            <p:spPr>
              <a:xfrm>
                <a:off x="7636669" y="475458"/>
                <a:ext cx="242807" cy="25338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de flecha 81"/>
              <p:cNvCxnSpPr>
                <a:stCxn id="52" idx="6"/>
                <a:endCxn id="60" idx="1"/>
              </p:cNvCxnSpPr>
              <p:nvPr/>
            </p:nvCxnSpPr>
            <p:spPr>
              <a:xfrm>
                <a:off x="7636669" y="681831"/>
                <a:ext cx="242807" cy="4701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cto de flecha 82"/>
              <p:cNvCxnSpPr>
                <a:stCxn id="52" idx="6"/>
                <a:endCxn id="58" idx="2"/>
              </p:cNvCxnSpPr>
              <p:nvPr/>
            </p:nvCxnSpPr>
            <p:spPr>
              <a:xfrm flipV="1">
                <a:off x="7636669" y="508665"/>
                <a:ext cx="229129" cy="17316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cto de flecha 88"/>
              <p:cNvCxnSpPr>
                <a:stCxn id="52" idx="6"/>
                <a:endCxn id="57" idx="2"/>
              </p:cNvCxnSpPr>
              <p:nvPr/>
            </p:nvCxnSpPr>
            <p:spPr>
              <a:xfrm flipV="1">
                <a:off x="7636669" y="387749"/>
                <a:ext cx="229129" cy="29408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>
                <a:stCxn id="52" idx="6"/>
                <a:endCxn id="55" idx="2"/>
              </p:cNvCxnSpPr>
              <p:nvPr/>
            </p:nvCxnSpPr>
            <p:spPr>
              <a:xfrm flipV="1">
                <a:off x="7636669" y="266833"/>
                <a:ext cx="229129" cy="4149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>
                <a:stCxn id="52" idx="6"/>
                <a:endCxn id="54" idx="2"/>
              </p:cNvCxnSpPr>
              <p:nvPr/>
            </p:nvCxnSpPr>
            <p:spPr>
              <a:xfrm flipV="1">
                <a:off x="7636669" y="139568"/>
                <a:ext cx="229129" cy="542263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>
                <a:stCxn id="54" idx="6"/>
                <a:endCxn id="61" idx="2"/>
              </p:cNvCxnSpPr>
              <p:nvPr/>
            </p:nvCxnSpPr>
            <p:spPr>
              <a:xfrm>
                <a:off x="7959196" y="139568"/>
                <a:ext cx="229129" cy="27569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>
                <a:stCxn id="55" idx="6"/>
                <a:endCxn id="61" idx="2"/>
              </p:cNvCxnSpPr>
              <p:nvPr/>
            </p:nvCxnSpPr>
            <p:spPr>
              <a:xfrm>
                <a:off x="7959196" y="266833"/>
                <a:ext cx="229129" cy="148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>
                <a:stCxn id="57" idx="6"/>
                <a:endCxn id="61" idx="2"/>
              </p:cNvCxnSpPr>
              <p:nvPr/>
            </p:nvCxnSpPr>
            <p:spPr>
              <a:xfrm>
                <a:off x="7959196" y="387749"/>
                <a:ext cx="229129" cy="2751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cto de flecha 95"/>
              <p:cNvCxnSpPr>
                <a:stCxn id="58" idx="6"/>
                <a:endCxn id="61" idx="2"/>
              </p:cNvCxnSpPr>
              <p:nvPr/>
            </p:nvCxnSpPr>
            <p:spPr>
              <a:xfrm flipV="1">
                <a:off x="7959196" y="415267"/>
                <a:ext cx="229129" cy="933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cto de flecha 96"/>
              <p:cNvCxnSpPr>
                <a:stCxn id="60" idx="7"/>
                <a:endCxn id="61" idx="2"/>
              </p:cNvCxnSpPr>
              <p:nvPr/>
            </p:nvCxnSpPr>
            <p:spPr>
              <a:xfrm flipV="1">
                <a:off x="7945518" y="415267"/>
                <a:ext cx="242807" cy="31358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uadroTexto 97"/>
              <p:cNvSpPr txBox="1"/>
              <p:nvPr/>
            </p:nvSpPr>
            <p:spPr>
              <a:xfrm>
                <a:off x="7704233" y="340523"/>
                <a:ext cx="47452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V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7998983" y="340523"/>
                <a:ext cx="74091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W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 rot="16200000">
                <a:off x="7845782" y="575889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 rot="16200000">
                <a:off x="7541224" y="519308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63" name="Elipse 162"/>
              <p:cNvSpPr/>
              <p:nvPr/>
            </p:nvSpPr>
            <p:spPr>
              <a:xfrm>
                <a:off x="8340916" y="555266"/>
                <a:ext cx="241266" cy="24126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164" name="Conector recto de flecha 163"/>
              <p:cNvCxnSpPr>
                <a:stCxn id="163" idx="6"/>
              </p:cNvCxnSpPr>
              <p:nvPr/>
            </p:nvCxnSpPr>
            <p:spPr>
              <a:xfrm flipV="1">
                <a:off x="8582182" y="675898"/>
                <a:ext cx="67269" cy="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ector recto de flecha 164"/>
              <p:cNvCxnSpPr/>
              <p:nvPr/>
            </p:nvCxnSpPr>
            <p:spPr>
              <a:xfrm>
                <a:off x="8249667" y="580156"/>
                <a:ext cx="88512" cy="95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recto de flecha 165"/>
              <p:cNvCxnSpPr/>
              <p:nvPr/>
            </p:nvCxnSpPr>
            <p:spPr>
              <a:xfrm flipV="1">
                <a:off x="8249667" y="675897"/>
                <a:ext cx="90936" cy="9310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ector recto de flecha 166"/>
              <p:cNvCxnSpPr/>
              <p:nvPr/>
            </p:nvCxnSpPr>
            <p:spPr>
              <a:xfrm>
                <a:off x="8249354" y="676811"/>
                <a:ext cx="89701" cy="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onector recto 9"/>
            <p:cNvCxnSpPr>
              <a:stCxn id="163" idx="0"/>
              <a:endCxn id="163" idx="4"/>
            </p:cNvCxnSpPr>
            <p:nvPr/>
          </p:nvCxnSpPr>
          <p:spPr>
            <a:xfrm>
              <a:off x="2844605" y="3053428"/>
              <a:ext cx="0" cy="41398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/>
            <p:cNvSpPr txBox="1"/>
            <p:nvPr/>
          </p:nvSpPr>
          <p:spPr>
            <a:xfrm>
              <a:off x="2617518" y="307575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Σ</a:t>
              </a:r>
              <a:endParaRPr lang="es-VE" dirty="0"/>
            </a:p>
          </p:txBody>
        </p:sp>
        <p:sp>
          <p:nvSpPr>
            <p:cNvPr id="12" name="Forma libre 11"/>
            <p:cNvSpPr/>
            <p:nvPr/>
          </p:nvSpPr>
          <p:spPr>
            <a:xfrm>
              <a:off x="2871787" y="3186113"/>
              <a:ext cx="159544" cy="176212"/>
            </a:xfrm>
            <a:custGeom>
              <a:avLst/>
              <a:gdLst>
                <a:gd name="connsiteX0" fmla="*/ 0 w 138112"/>
                <a:gd name="connsiteY0" fmla="*/ 197644 h 197644"/>
                <a:gd name="connsiteX1" fmla="*/ 52387 w 138112"/>
                <a:gd name="connsiteY1" fmla="*/ 157162 h 197644"/>
                <a:gd name="connsiteX2" fmla="*/ 54769 w 138112"/>
                <a:gd name="connsiteY2" fmla="*/ 61912 h 197644"/>
                <a:gd name="connsiteX3" fmla="*/ 73819 w 138112"/>
                <a:gd name="connsiteY3" fmla="*/ 14287 h 197644"/>
                <a:gd name="connsiteX4" fmla="*/ 138112 w 138112"/>
                <a:gd name="connsiteY4" fmla="*/ 0 h 197644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83356 h 184681"/>
                <a:gd name="connsiteX1" fmla="*/ 73819 w 159544"/>
                <a:gd name="connsiteY1" fmla="*/ 157162 h 184681"/>
                <a:gd name="connsiteX2" fmla="*/ 76201 w 159544"/>
                <a:gd name="connsiteY2" fmla="*/ 61912 h 184681"/>
                <a:gd name="connsiteX3" fmla="*/ 95251 w 159544"/>
                <a:gd name="connsiteY3" fmla="*/ 14287 h 184681"/>
                <a:gd name="connsiteX4" fmla="*/ 159544 w 159544"/>
                <a:gd name="connsiteY4" fmla="*/ 0 h 184681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76212 h 176212"/>
                <a:gd name="connsiteX1" fmla="*/ 73819 w 159544"/>
                <a:gd name="connsiteY1" fmla="*/ 150018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7632 w 159544"/>
                <a:gd name="connsiteY3" fmla="*/ 11905 h 176212"/>
                <a:gd name="connsiteX4" fmla="*/ 159544 w 159544"/>
                <a:gd name="connsiteY4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44" h="176212">
                  <a:moveTo>
                    <a:pt x="0" y="176212"/>
                  </a:moveTo>
                  <a:cubicBezTo>
                    <a:pt x="47822" y="172045"/>
                    <a:pt x="51594" y="163115"/>
                    <a:pt x="64294" y="142874"/>
                  </a:cubicBezTo>
                  <a:cubicBezTo>
                    <a:pt x="76994" y="122633"/>
                    <a:pt x="70645" y="76596"/>
                    <a:pt x="76201" y="54768"/>
                  </a:cubicBezTo>
                  <a:cubicBezTo>
                    <a:pt x="81757" y="32940"/>
                    <a:pt x="83742" y="21033"/>
                    <a:pt x="97632" y="11905"/>
                  </a:cubicBezTo>
                  <a:cubicBezTo>
                    <a:pt x="111523" y="2777"/>
                    <a:pt x="134342" y="1984"/>
                    <a:pt x="159544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524933" y="1930400"/>
            <a:ext cx="11019367" cy="163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72" name="Rectángulo 271"/>
          <p:cNvSpPr/>
          <p:nvPr/>
        </p:nvSpPr>
        <p:spPr>
          <a:xfrm>
            <a:off x="524933" y="5232254"/>
            <a:ext cx="11019367" cy="1409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8" name="Grupo 27"/>
          <p:cNvGrpSpPr/>
          <p:nvPr/>
        </p:nvGrpSpPr>
        <p:grpSpPr>
          <a:xfrm>
            <a:off x="973578" y="3927860"/>
            <a:ext cx="2291115" cy="1265044"/>
            <a:chOff x="973578" y="3927860"/>
            <a:chExt cx="2291115" cy="1265044"/>
          </a:xfrm>
        </p:grpSpPr>
        <p:pic>
          <p:nvPicPr>
            <p:cNvPr id="102" name="Imagen 101"/>
            <p:cNvPicPr>
              <a:picLocks noChangeAspect="1"/>
            </p:cNvPicPr>
            <p:nvPr/>
          </p:nvPicPr>
          <p:blipFill rotWithShape="1">
            <a:blip r:embed="rId4"/>
            <a:srcRect l="24967" t="12317" r="10378" b="17153"/>
            <a:stretch/>
          </p:blipFill>
          <p:spPr>
            <a:xfrm flipV="1">
              <a:off x="973578" y="3927860"/>
              <a:ext cx="1643940" cy="963832"/>
            </a:xfrm>
            <a:prstGeom prst="rect">
              <a:avLst/>
            </a:prstGeom>
          </p:spPr>
        </p:pic>
        <p:cxnSp>
          <p:nvCxnSpPr>
            <p:cNvPr id="215" name="Conector recto 214"/>
            <p:cNvCxnSpPr/>
            <p:nvPr/>
          </p:nvCxnSpPr>
          <p:spPr>
            <a:xfrm>
              <a:off x="2551660" y="4489145"/>
              <a:ext cx="0" cy="5119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/>
            <p:cNvCxnSpPr/>
            <p:nvPr/>
          </p:nvCxnSpPr>
          <p:spPr>
            <a:xfrm>
              <a:off x="2478881" y="5001095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/>
            <p:cNvCxnSpPr/>
            <p:nvPr/>
          </p:nvCxnSpPr>
          <p:spPr>
            <a:xfrm flipV="1">
              <a:off x="3216458" y="4937205"/>
              <a:ext cx="0" cy="163366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CuadroTexto 218"/>
            <p:cNvSpPr txBox="1"/>
            <p:nvPr/>
          </p:nvSpPr>
          <p:spPr>
            <a:xfrm>
              <a:off x="2388322" y="4419926"/>
              <a:ext cx="153888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σ</a:t>
              </a:r>
              <a:r>
                <a:rPr lang="es-VE" sz="1200" b="1" i="1" baseline="300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2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Forma libre 25"/>
            <p:cNvSpPr/>
            <p:nvPr/>
          </p:nvSpPr>
          <p:spPr>
            <a:xfrm>
              <a:off x="2550042" y="4526100"/>
              <a:ext cx="714651" cy="466000"/>
            </a:xfrm>
            <a:custGeom>
              <a:avLst/>
              <a:gdLst>
                <a:gd name="connsiteX0" fmla="*/ 0 w 736600"/>
                <a:gd name="connsiteY0" fmla="*/ 3666 h 468438"/>
                <a:gd name="connsiteX1" fmla="*/ 63500 w 736600"/>
                <a:gd name="connsiteY1" fmla="*/ 3666 h 468438"/>
                <a:gd name="connsiteX2" fmla="*/ 165100 w 736600"/>
                <a:gd name="connsiteY2" fmla="*/ 41766 h 468438"/>
                <a:gd name="connsiteX3" fmla="*/ 254000 w 736600"/>
                <a:gd name="connsiteY3" fmla="*/ 251316 h 468438"/>
                <a:gd name="connsiteX4" fmla="*/ 355600 w 736600"/>
                <a:gd name="connsiteY4" fmla="*/ 384666 h 468438"/>
                <a:gd name="connsiteX5" fmla="*/ 495300 w 736600"/>
                <a:gd name="connsiteY5" fmla="*/ 454516 h 468438"/>
                <a:gd name="connsiteX6" fmla="*/ 666750 w 736600"/>
                <a:gd name="connsiteY6" fmla="*/ 467216 h 468438"/>
                <a:gd name="connsiteX7" fmla="*/ 736600 w 736600"/>
                <a:gd name="connsiteY7" fmla="*/ 467216 h 468438"/>
                <a:gd name="connsiteX0" fmla="*/ 0 w 736600"/>
                <a:gd name="connsiteY0" fmla="*/ 5291 h 470063"/>
                <a:gd name="connsiteX1" fmla="*/ 87312 w 736600"/>
                <a:gd name="connsiteY1" fmla="*/ 2910 h 470063"/>
                <a:gd name="connsiteX2" fmla="*/ 165100 w 736600"/>
                <a:gd name="connsiteY2" fmla="*/ 43391 h 470063"/>
                <a:gd name="connsiteX3" fmla="*/ 254000 w 736600"/>
                <a:gd name="connsiteY3" fmla="*/ 252941 h 470063"/>
                <a:gd name="connsiteX4" fmla="*/ 355600 w 736600"/>
                <a:gd name="connsiteY4" fmla="*/ 386291 h 470063"/>
                <a:gd name="connsiteX5" fmla="*/ 495300 w 736600"/>
                <a:gd name="connsiteY5" fmla="*/ 456141 h 470063"/>
                <a:gd name="connsiteX6" fmla="*/ 666750 w 736600"/>
                <a:gd name="connsiteY6" fmla="*/ 468841 h 470063"/>
                <a:gd name="connsiteX7" fmla="*/ 736600 w 736600"/>
                <a:gd name="connsiteY7" fmla="*/ 468841 h 470063"/>
                <a:gd name="connsiteX0" fmla="*/ 0 w 736600"/>
                <a:gd name="connsiteY0" fmla="*/ 9171 h 473943"/>
                <a:gd name="connsiteX1" fmla="*/ 87312 w 736600"/>
                <a:gd name="connsiteY1" fmla="*/ 6790 h 473943"/>
                <a:gd name="connsiteX2" fmla="*/ 184150 w 736600"/>
                <a:gd name="connsiteY2" fmla="*/ 99659 h 473943"/>
                <a:gd name="connsiteX3" fmla="*/ 254000 w 736600"/>
                <a:gd name="connsiteY3" fmla="*/ 256821 h 473943"/>
                <a:gd name="connsiteX4" fmla="*/ 355600 w 736600"/>
                <a:gd name="connsiteY4" fmla="*/ 390171 h 473943"/>
                <a:gd name="connsiteX5" fmla="*/ 495300 w 736600"/>
                <a:gd name="connsiteY5" fmla="*/ 460021 h 473943"/>
                <a:gd name="connsiteX6" fmla="*/ 666750 w 736600"/>
                <a:gd name="connsiteY6" fmla="*/ 472721 h 473943"/>
                <a:gd name="connsiteX7" fmla="*/ 736600 w 736600"/>
                <a:gd name="connsiteY7" fmla="*/ 472721 h 473943"/>
                <a:gd name="connsiteX0" fmla="*/ 0 w 736600"/>
                <a:gd name="connsiteY0" fmla="*/ 1228 h 466000"/>
                <a:gd name="connsiteX1" fmla="*/ 92075 w 736600"/>
                <a:gd name="connsiteY1" fmla="*/ 15516 h 466000"/>
                <a:gd name="connsiteX2" fmla="*/ 184150 w 736600"/>
                <a:gd name="connsiteY2" fmla="*/ 91716 h 466000"/>
                <a:gd name="connsiteX3" fmla="*/ 254000 w 736600"/>
                <a:gd name="connsiteY3" fmla="*/ 248878 h 466000"/>
                <a:gd name="connsiteX4" fmla="*/ 355600 w 736600"/>
                <a:gd name="connsiteY4" fmla="*/ 382228 h 466000"/>
                <a:gd name="connsiteX5" fmla="*/ 495300 w 736600"/>
                <a:gd name="connsiteY5" fmla="*/ 452078 h 466000"/>
                <a:gd name="connsiteX6" fmla="*/ 666750 w 736600"/>
                <a:gd name="connsiteY6" fmla="*/ 464778 h 466000"/>
                <a:gd name="connsiteX7" fmla="*/ 736600 w 736600"/>
                <a:gd name="connsiteY7" fmla="*/ 464778 h 46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600" h="466000">
                  <a:moveTo>
                    <a:pt x="0" y="1228"/>
                  </a:moveTo>
                  <a:cubicBezTo>
                    <a:pt x="17991" y="-1947"/>
                    <a:pt x="61383" y="435"/>
                    <a:pt x="92075" y="15516"/>
                  </a:cubicBezTo>
                  <a:cubicBezTo>
                    <a:pt x="122767" y="30597"/>
                    <a:pt x="157163" y="52822"/>
                    <a:pt x="184150" y="91716"/>
                  </a:cubicBezTo>
                  <a:cubicBezTo>
                    <a:pt x="211138" y="130610"/>
                    <a:pt x="225425" y="200459"/>
                    <a:pt x="254000" y="248878"/>
                  </a:cubicBezTo>
                  <a:cubicBezTo>
                    <a:pt x="282575" y="297297"/>
                    <a:pt x="315383" y="348361"/>
                    <a:pt x="355600" y="382228"/>
                  </a:cubicBezTo>
                  <a:cubicBezTo>
                    <a:pt x="395817" y="416095"/>
                    <a:pt x="443442" y="438320"/>
                    <a:pt x="495300" y="452078"/>
                  </a:cubicBezTo>
                  <a:cubicBezTo>
                    <a:pt x="547158" y="465836"/>
                    <a:pt x="626533" y="462661"/>
                    <a:pt x="666750" y="464778"/>
                  </a:cubicBezTo>
                  <a:cubicBezTo>
                    <a:pt x="706967" y="466895"/>
                    <a:pt x="721783" y="465836"/>
                    <a:pt x="736600" y="46477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22" name="CuadroTexto 221"/>
            <p:cNvSpPr txBox="1"/>
            <p:nvPr/>
          </p:nvSpPr>
          <p:spPr>
            <a:xfrm>
              <a:off x="2758821" y="5008238"/>
              <a:ext cx="27251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0.4</a:t>
              </a:r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ℓ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218" name="Conector recto 217"/>
          <p:cNvCxnSpPr/>
          <p:nvPr/>
        </p:nvCxnSpPr>
        <p:spPr>
          <a:xfrm flipV="1">
            <a:off x="969429" y="4241071"/>
            <a:ext cx="1639300" cy="3797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ángulo 270"/>
          <p:cNvSpPr/>
          <p:nvPr/>
        </p:nvSpPr>
        <p:spPr>
          <a:xfrm>
            <a:off x="524933" y="3669106"/>
            <a:ext cx="11019367" cy="151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3" name="Grupo 22"/>
          <p:cNvGrpSpPr/>
          <p:nvPr/>
        </p:nvGrpSpPr>
        <p:grpSpPr>
          <a:xfrm>
            <a:off x="3696128" y="2745685"/>
            <a:ext cx="4738396" cy="2850459"/>
            <a:chOff x="3732534" y="2155826"/>
            <a:chExt cx="4738396" cy="2850459"/>
          </a:xfrm>
        </p:grpSpPr>
        <p:sp>
          <p:nvSpPr>
            <p:cNvPr id="3" name="Rectángulo 2"/>
            <p:cNvSpPr/>
            <p:nvPr/>
          </p:nvSpPr>
          <p:spPr>
            <a:xfrm>
              <a:off x="3732534" y="2155826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Multilayer</a:t>
              </a:r>
              <a:r>
                <a:rPr lang="es-VE" sz="2800" dirty="0"/>
                <a:t> </a:t>
              </a:r>
              <a:r>
                <a:rPr lang="es-VE" sz="2800" dirty="0" err="1"/>
                <a:t>perceptron</a:t>
              </a:r>
              <a:endParaRPr lang="es-VE" sz="2800" dirty="0"/>
            </a:p>
          </p:txBody>
        </p:sp>
        <p:grpSp>
          <p:nvGrpSpPr>
            <p:cNvPr id="168" name="Grupo 167"/>
            <p:cNvGrpSpPr/>
            <p:nvPr/>
          </p:nvGrpSpPr>
          <p:grpSpPr>
            <a:xfrm>
              <a:off x="4512435" y="2664124"/>
              <a:ext cx="3405864" cy="2113616"/>
              <a:chOff x="1031514" y="2260011"/>
              <a:chExt cx="2174893" cy="1228050"/>
            </a:xfrm>
          </p:grpSpPr>
          <p:grpSp>
            <p:nvGrpSpPr>
              <p:cNvPr id="169" name="Grupo 168"/>
              <p:cNvGrpSpPr/>
              <p:nvPr/>
            </p:nvGrpSpPr>
            <p:grpSpPr>
              <a:xfrm>
                <a:off x="1031514" y="2260011"/>
                <a:ext cx="2174893" cy="1228050"/>
                <a:chOff x="7519966" y="92869"/>
                <a:chExt cx="1129485" cy="715698"/>
              </a:xfrm>
            </p:grpSpPr>
            <p:sp>
              <p:nvSpPr>
                <p:cNvPr id="173" name="Elipse 172"/>
                <p:cNvSpPr/>
                <p:nvPr/>
              </p:nvSpPr>
              <p:spPr>
                <a:xfrm>
                  <a:off x="7569200" y="186267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4" name="Elipse 173"/>
                <p:cNvSpPr/>
                <p:nvPr/>
              </p:nvSpPr>
              <p:spPr>
                <a:xfrm>
                  <a:off x="7569200" y="31353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5" name="Elipse 174"/>
                <p:cNvSpPr/>
                <p:nvPr/>
              </p:nvSpPr>
              <p:spPr>
                <a:xfrm>
                  <a:off x="7569200" y="44172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6" name="Elipse 175"/>
                <p:cNvSpPr/>
                <p:nvPr/>
              </p:nvSpPr>
              <p:spPr>
                <a:xfrm>
                  <a:off x="7569200" y="648096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7" name="Elipse 176"/>
                <p:cNvSpPr/>
                <p:nvPr/>
              </p:nvSpPr>
              <p:spPr>
                <a:xfrm>
                  <a:off x="7865798" y="928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8" name="Elipse 177"/>
                <p:cNvSpPr/>
                <p:nvPr/>
              </p:nvSpPr>
              <p:spPr>
                <a:xfrm>
                  <a:off x="7865798" y="220134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9" name="Elipse 178"/>
                <p:cNvSpPr/>
                <p:nvPr/>
              </p:nvSpPr>
              <p:spPr>
                <a:xfrm>
                  <a:off x="7865798" y="341050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0" name="Elipse 179"/>
                <p:cNvSpPr/>
                <p:nvPr/>
              </p:nvSpPr>
              <p:spPr>
                <a:xfrm>
                  <a:off x="7865798" y="461966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1" name="Elipse 180"/>
                <p:cNvSpPr/>
                <p:nvPr/>
              </p:nvSpPr>
              <p:spPr>
                <a:xfrm>
                  <a:off x="7865798" y="7151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2" name="Elipse 181"/>
                <p:cNvSpPr/>
                <p:nvPr/>
              </p:nvSpPr>
              <p:spPr>
                <a:xfrm>
                  <a:off x="8188325" y="368568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183" name="Conector recto de flecha 182"/>
                <p:cNvCxnSpPr>
                  <a:stCxn id="173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80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Conector recto de flecha 183"/>
                <p:cNvCxnSpPr>
                  <a:stCxn id="173" idx="6"/>
                  <a:endCxn id="178" idx="2"/>
                </p:cNvCxnSpPr>
                <p:nvPr/>
              </p:nvCxnSpPr>
              <p:spPr>
                <a:xfrm>
                  <a:off x="7636669" y="220002"/>
                  <a:ext cx="229129" cy="4683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Conector recto de flecha 184"/>
                <p:cNvCxnSpPr>
                  <a:stCxn id="173" idx="6"/>
                  <a:endCxn id="179" idx="2"/>
                </p:cNvCxnSpPr>
                <p:nvPr/>
              </p:nvCxnSpPr>
              <p:spPr>
                <a:xfrm>
                  <a:off x="7636669" y="220002"/>
                  <a:ext cx="229129" cy="16774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ector recto de flecha 185"/>
                <p:cNvCxnSpPr>
                  <a:stCxn id="173" idx="6"/>
                  <a:endCxn id="181" idx="1"/>
                </p:cNvCxnSpPr>
                <p:nvPr/>
              </p:nvCxnSpPr>
              <p:spPr>
                <a:xfrm>
                  <a:off x="7636669" y="220002"/>
                  <a:ext cx="242807" cy="50884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ector recto de flecha 186"/>
                <p:cNvCxnSpPr>
                  <a:stCxn id="174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20770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ector recto de flecha 187"/>
                <p:cNvCxnSpPr>
                  <a:stCxn id="174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8043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Conector recto de flecha 188"/>
                <p:cNvCxnSpPr>
                  <a:stCxn id="174" idx="6"/>
                  <a:endCxn id="179" idx="2"/>
                </p:cNvCxnSpPr>
                <p:nvPr/>
              </p:nvCxnSpPr>
              <p:spPr>
                <a:xfrm>
                  <a:off x="7636669" y="347268"/>
                  <a:ext cx="229129" cy="4048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Conector recto de flecha 189"/>
                <p:cNvCxnSpPr>
                  <a:stCxn id="174" idx="6"/>
                  <a:endCxn id="180" idx="2"/>
                </p:cNvCxnSpPr>
                <p:nvPr/>
              </p:nvCxnSpPr>
              <p:spPr>
                <a:xfrm>
                  <a:off x="7636669" y="347268"/>
                  <a:ext cx="229129" cy="16139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Conector recto de flecha 190"/>
                <p:cNvCxnSpPr>
                  <a:stCxn id="174" idx="6"/>
                  <a:endCxn id="181" idx="1"/>
                </p:cNvCxnSpPr>
                <p:nvPr/>
              </p:nvCxnSpPr>
              <p:spPr>
                <a:xfrm>
                  <a:off x="7636669" y="347268"/>
                  <a:ext cx="242807" cy="38157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cto de flecha 191"/>
                <p:cNvCxnSpPr>
                  <a:stCxn id="175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33589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/>
                <p:cNvCxnSpPr>
                  <a:stCxn id="175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20862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/>
                <p:cNvCxnSpPr>
                  <a:stCxn id="175" idx="6"/>
                  <a:endCxn id="180" idx="2"/>
                </p:cNvCxnSpPr>
                <p:nvPr/>
              </p:nvCxnSpPr>
              <p:spPr>
                <a:xfrm>
                  <a:off x="7636669" y="475458"/>
                  <a:ext cx="229129" cy="3320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/>
                <p:cNvCxnSpPr>
                  <a:stCxn id="175" idx="6"/>
                  <a:endCxn id="181" idx="1"/>
                </p:cNvCxnSpPr>
                <p:nvPr/>
              </p:nvCxnSpPr>
              <p:spPr>
                <a:xfrm>
                  <a:off x="7636669" y="475458"/>
                  <a:ext cx="242807" cy="25338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Conector recto de flecha 195"/>
                <p:cNvCxnSpPr>
                  <a:stCxn id="176" idx="6"/>
                  <a:endCxn id="181" idx="1"/>
                </p:cNvCxnSpPr>
                <p:nvPr/>
              </p:nvCxnSpPr>
              <p:spPr>
                <a:xfrm>
                  <a:off x="7636669" y="681831"/>
                  <a:ext cx="242807" cy="4701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Conector recto de flecha 196"/>
                <p:cNvCxnSpPr>
                  <a:stCxn id="176" idx="6"/>
                  <a:endCxn id="180" idx="2"/>
                </p:cNvCxnSpPr>
                <p:nvPr/>
              </p:nvCxnSpPr>
              <p:spPr>
                <a:xfrm flipV="1">
                  <a:off x="7636669" y="508665"/>
                  <a:ext cx="229129" cy="17316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ector recto de flecha 197"/>
                <p:cNvCxnSpPr>
                  <a:stCxn id="176" idx="6"/>
                  <a:endCxn id="179" idx="2"/>
                </p:cNvCxnSpPr>
                <p:nvPr/>
              </p:nvCxnSpPr>
              <p:spPr>
                <a:xfrm flipV="1">
                  <a:off x="7636669" y="387749"/>
                  <a:ext cx="229129" cy="29408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/>
                <p:cNvCxnSpPr>
                  <a:stCxn id="176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4149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/>
                <p:cNvCxnSpPr>
                  <a:stCxn id="176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542263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de flecha 200"/>
                <p:cNvCxnSpPr>
                  <a:stCxn id="177" idx="6"/>
                  <a:endCxn id="182" idx="2"/>
                </p:cNvCxnSpPr>
                <p:nvPr/>
              </p:nvCxnSpPr>
              <p:spPr>
                <a:xfrm>
                  <a:off x="7959196" y="139568"/>
                  <a:ext cx="229129" cy="27569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de flecha 201"/>
                <p:cNvCxnSpPr>
                  <a:stCxn id="178" idx="6"/>
                  <a:endCxn id="182" idx="2"/>
                </p:cNvCxnSpPr>
                <p:nvPr/>
              </p:nvCxnSpPr>
              <p:spPr>
                <a:xfrm>
                  <a:off x="7959196" y="266833"/>
                  <a:ext cx="229129" cy="148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/>
                <p:cNvCxnSpPr>
                  <a:stCxn id="179" idx="6"/>
                  <a:endCxn id="182" idx="2"/>
                </p:cNvCxnSpPr>
                <p:nvPr/>
              </p:nvCxnSpPr>
              <p:spPr>
                <a:xfrm>
                  <a:off x="7959196" y="387749"/>
                  <a:ext cx="229129" cy="2751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/>
                <p:cNvCxnSpPr>
                  <a:stCxn id="180" idx="6"/>
                  <a:endCxn id="182" idx="2"/>
                </p:cNvCxnSpPr>
                <p:nvPr/>
              </p:nvCxnSpPr>
              <p:spPr>
                <a:xfrm flipV="1">
                  <a:off x="7959196" y="415267"/>
                  <a:ext cx="229129" cy="933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Conector recto de flecha 204"/>
                <p:cNvCxnSpPr>
                  <a:stCxn id="181" idx="7"/>
                  <a:endCxn id="182" idx="2"/>
                </p:cNvCxnSpPr>
                <p:nvPr/>
              </p:nvCxnSpPr>
              <p:spPr>
                <a:xfrm flipV="1">
                  <a:off x="7945518" y="415267"/>
                  <a:ext cx="242807" cy="31358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CuadroTexto 205"/>
                <p:cNvSpPr txBox="1"/>
                <p:nvPr/>
              </p:nvSpPr>
              <p:spPr>
                <a:xfrm>
                  <a:off x="7697658" y="340523"/>
                  <a:ext cx="60603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V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7" name="CuadroTexto 206"/>
                <p:cNvSpPr txBox="1"/>
                <p:nvPr/>
              </p:nvSpPr>
              <p:spPr>
                <a:xfrm>
                  <a:off x="7988450" y="340523"/>
                  <a:ext cx="95157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W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8" name="CuadroTexto 207"/>
                <p:cNvSpPr txBox="1"/>
                <p:nvPr/>
              </p:nvSpPr>
              <p:spPr>
                <a:xfrm rot="16200000">
                  <a:off x="7845597" y="570110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09" name="CuadroTexto 208"/>
                <p:cNvSpPr txBox="1"/>
                <p:nvPr/>
              </p:nvSpPr>
              <p:spPr>
                <a:xfrm rot="16200000">
                  <a:off x="7541040" y="513531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10" name="Elipse 209"/>
                <p:cNvSpPr/>
                <p:nvPr/>
              </p:nvSpPr>
              <p:spPr>
                <a:xfrm>
                  <a:off x="8340916" y="555266"/>
                  <a:ext cx="241266" cy="24126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211" name="Conector recto de flecha 210"/>
                <p:cNvCxnSpPr>
                  <a:stCxn id="210" idx="6"/>
                </p:cNvCxnSpPr>
                <p:nvPr/>
              </p:nvCxnSpPr>
              <p:spPr>
                <a:xfrm flipV="1">
                  <a:off x="8582182" y="675898"/>
                  <a:ext cx="67269" cy="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de flecha 211"/>
                <p:cNvCxnSpPr/>
                <p:nvPr/>
              </p:nvCxnSpPr>
              <p:spPr>
                <a:xfrm>
                  <a:off x="8249667" y="580156"/>
                  <a:ext cx="88512" cy="9574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de flecha 212"/>
                <p:cNvCxnSpPr/>
                <p:nvPr/>
              </p:nvCxnSpPr>
              <p:spPr>
                <a:xfrm flipV="1">
                  <a:off x="8249667" y="675897"/>
                  <a:ext cx="90936" cy="9310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Conector recto de flecha 213"/>
                <p:cNvCxnSpPr/>
                <p:nvPr/>
              </p:nvCxnSpPr>
              <p:spPr>
                <a:xfrm>
                  <a:off x="8249354" y="676811"/>
                  <a:ext cx="89701" cy="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0" name="Conector recto 169"/>
              <p:cNvCxnSpPr>
                <a:stCxn id="210" idx="0"/>
                <a:endCxn id="210" idx="4"/>
              </p:cNvCxnSpPr>
              <p:nvPr/>
            </p:nvCxnSpPr>
            <p:spPr>
              <a:xfrm>
                <a:off x="2844605" y="3053428"/>
                <a:ext cx="0" cy="4139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CuadroTexto 170"/>
              <p:cNvSpPr txBox="1"/>
              <p:nvPr/>
            </p:nvSpPr>
            <p:spPr>
              <a:xfrm>
                <a:off x="2617518" y="3075752"/>
                <a:ext cx="253042" cy="375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3600" dirty="0"/>
                  <a:t>Σ</a:t>
                </a:r>
                <a:endParaRPr lang="es-VE" sz="3600" dirty="0"/>
              </a:p>
            </p:txBody>
          </p:sp>
          <p:sp>
            <p:nvSpPr>
              <p:cNvPr id="172" name="Forma libre 171"/>
              <p:cNvSpPr/>
              <p:nvPr/>
            </p:nvSpPr>
            <p:spPr>
              <a:xfrm>
                <a:off x="2871787" y="3186113"/>
                <a:ext cx="159544" cy="176212"/>
              </a:xfrm>
              <a:custGeom>
                <a:avLst/>
                <a:gdLst>
                  <a:gd name="connsiteX0" fmla="*/ 0 w 138112"/>
                  <a:gd name="connsiteY0" fmla="*/ 197644 h 197644"/>
                  <a:gd name="connsiteX1" fmla="*/ 52387 w 138112"/>
                  <a:gd name="connsiteY1" fmla="*/ 157162 h 197644"/>
                  <a:gd name="connsiteX2" fmla="*/ 54769 w 138112"/>
                  <a:gd name="connsiteY2" fmla="*/ 61912 h 197644"/>
                  <a:gd name="connsiteX3" fmla="*/ 73819 w 138112"/>
                  <a:gd name="connsiteY3" fmla="*/ 14287 h 197644"/>
                  <a:gd name="connsiteX4" fmla="*/ 138112 w 138112"/>
                  <a:gd name="connsiteY4" fmla="*/ 0 h 197644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83356 h 184681"/>
                  <a:gd name="connsiteX1" fmla="*/ 73819 w 159544"/>
                  <a:gd name="connsiteY1" fmla="*/ 157162 h 184681"/>
                  <a:gd name="connsiteX2" fmla="*/ 76201 w 159544"/>
                  <a:gd name="connsiteY2" fmla="*/ 61912 h 184681"/>
                  <a:gd name="connsiteX3" fmla="*/ 95251 w 159544"/>
                  <a:gd name="connsiteY3" fmla="*/ 14287 h 184681"/>
                  <a:gd name="connsiteX4" fmla="*/ 159544 w 159544"/>
                  <a:gd name="connsiteY4" fmla="*/ 0 h 184681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76212 h 176212"/>
                  <a:gd name="connsiteX1" fmla="*/ 73819 w 159544"/>
                  <a:gd name="connsiteY1" fmla="*/ 150018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7632 w 159544"/>
                  <a:gd name="connsiteY3" fmla="*/ 11905 h 176212"/>
                  <a:gd name="connsiteX4" fmla="*/ 159544 w 159544"/>
                  <a:gd name="connsiteY4" fmla="*/ 0 h 17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544" h="176212">
                    <a:moveTo>
                      <a:pt x="0" y="176212"/>
                    </a:moveTo>
                    <a:cubicBezTo>
                      <a:pt x="47822" y="172045"/>
                      <a:pt x="51594" y="163115"/>
                      <a:pt x="64294" y="142874"/>
                    </a:cubicBezTo>
                    <a:cubicBezTo>
                      <a:pt x="76994" y="122633"/>
                      <a:pt x="70645" y="76596"/>
                      <a:pt x="76201" y="54768"/>
                    </a:cubicBezTo>
                    <a:cubicBezTo>
                      <a:pt x="81757" y="32940"/>
                      <a:pt x="83742" y="21033"/>
                      <a:pt x="97632" y="11905"/>
                    </a:cubicBezTo>
                    <a:cubicBezTo>
                      <a:pt x="111523" y="2777"/>
                      <a:pt x="134342" y="1984"/>
                      <a:pt x="159544" y="0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30" name="Grupo 29"/>
          <p:cNvGrpSpPr/>
          <p:nvPr/>
        </p:nvGrpSpPr>
        <p:grpSpPr>
          <a:xfrm>
            <a:off x="3691081" y="2750048"/>
            <a:ext cx="4738396" cy="2850459"/>
            <a:chOff x="3950759" y="2838623"/>
            <a:chExt cx="4738396" cy="2850459"/>
          </a:xfrm>
        </p:grpSpPr>
        <p:sp>
          <p:nvSpPr>
            <p:cNvPr id="240" name="Rectángulo 239"/>
            <p:cNvSpPr/>
            <p:nvPr/>
          </p:nvSpPr>
          <p:spPr>
            <a:xfrm>
              <a:off x="3950759" y="2838623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Support</a:t>
              </a:r>
              <a:r>
                <a:rPr lang="es-VE" sz="2800" dirty="0"/>
                <a:t> Vector </a:t>
              </a:r>
              <a:r>
                <a:rPr lang="es-VE" sz="2800" dirty="0" err="1"/>
                <a:t>Regression</a:t>
              </a:r>
              <a:endParaRPr lang="es-VE" sz="2800" dirty="0"/>
            </a:p>
          </p:txBody>
        </p:sp>
        <p:grpSp>
          <p:nvGrpSpPr>
            <p:cNvPr id="241" name="Grupo 240"/>
            <p:cNvGrpSpPr/>
            <p:nvPr/>
          </p:nvGrpSpPr>
          <p:grpSpPr>
            <a:xfrm>
              <a:off x="4269754" y="3307061"/>
              <a:ext cx="4100319" cy="2124568"/>
              <a:chOff x="1273969" y="5482736"/>
              <a:chExt cx="2048102" cy="1061219"/>
            </a:xfrm>
          </p:grpSpPr>
          <p:sp>
            <p:nvSpPr>
              <p:cNvPr id="242" name="Forma libre 241"/>
              <p:cNvSpPr/>
              <p:nvPr/>
            </p:nvSpPr>
            <p:spPr>
              <a:xfrm>
                <a:off x="1273969" y="5672138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3" name="Forma libre 242"/>
              <p:cNvSpPr/>
              <p:nvPr/>
            </p:nvSpPr>
            <p:spPr>
              <a:xfrm>
                <a:off x="1273969" y="5552210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4" name="Forma libre 243"/>
              <p:cNvSpPr/>
              <p:nvPr/>
            </p:nvSpPr>
            <p:spPr>
              <a:xfrm>
                <a:off x="1273969" y="5795342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5" name="Elipse 244"/>
              <p:cNvSpPr/>
              <p:nvPr/>
            </p:nvSpPr>
            <p:spPr>
              <a:xfrm>
                <a:off x="1327560" y="60345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6" name="Elipse 245"/>
              <p:cNvSpPr/>
              <p:nvPr/>
            </p:nvSpPr>
            <p:spPr>
              <a:xfrm>
                <a:off x="1504006" y="608022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7" name="Elipse 246"/>
              <p:cNvSpPr/>
              <p:nvPr/>
            </p:nvSpPr>
            <p:spPr>
              <a:xfrm>
                <a:off x="1850583" y="60573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8" name="Elipse 247"/>
              <p:cNvSpPr/>
              <p:nvPr/>
            </p:nvSpPr>
            <p:spPr>
              <a:xfrm>
                <a:off x="2101616" y="603053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9" name="Elipse 248"/>
              <p:cNvSpPr/>
              <p:nvPr/>
            </p:nvSpPr>
            <p:spPr>
              <a:xfrm>
                <a:off x="2157539" y="55293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50" name="Elipse 249"/>
              <p:cNvSpPr/>
              <p:nvPr/>
            </p:nvSpPr>
            <p:spPr>
              <a:xfrm>
                <a:off x="1705128" y="649823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cxnSp>
            <p:nvCxnSpPr>
              <p:cNvPr id="251" name="Conector recto 250"/>
              <p:cNvCxnSpPr/>
              <p:nvPr/>
            </p:nvCxnSpPr>
            <p:spPr>
              <a:xfrm>
                <a:off x="2905642" y="5587677"/>
                <a:ext cx="0" cy="8665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/>
              <p:cNvCxnSpPr/>
              <p:nvPr/>
            </p:nvCxnSpPr>
            <p:spPr>
              <a:xfrm>
                <a:off x="2502694" y="6454269"/>
                <a:ext cx="785812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CuadroTexto 252"/>
              <p:cNvSpPr txBox="1"/>
              <p:nvPr/>
            </p:nvSpPr>
            <p:spPr>
              <a:xfrm>
                <a:off x="3237197" y="6066804"/>
                <a:ext cx="84874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C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4" name="Conector recto 253"/>
              <p:cNvCxnSpPr/>
              <p:nvPr/>
            </p:nvCxnSpPr>
            <p:spPr>
              <a:xfrm>
                <a:off x="3126581" y="6251470"/>
                <a:ext cx="88107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/>
              <p:cNvCxnSpPr/>
              <p:nvPr/>
            </p:nvCxnSpPr>
            <p:spPr>
              <a:xfrm flipV="1">
                <a:off x="3214688" y="6072188"/>
                <a:ext cx="0" cy="179282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/>
              <p:cNvCxnSpPr/>
              <p:nvPr/>
            </p:nvCxnSpPr>
            <p:spPr>
              <a:xfrm flipV="1">
                <a:off x="2784715" y="5943601"/>
                <a:ext cx="0" cy="10979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7" name="Grupo 256"/>
              <p:cNvGrpSpPr/>
              <p:nvPr/>
            </p:nvGrpSpPr>
            <p:grpSpPr>
              <a:xfrm rot="10800000">
                <a:off x="2613265" y="6010758"/>
                <a:ext cx="289478" cy="2"/>
                <a:chOff x="2903779" y="5993604"/>
                <a:chExt cx="289478" cy="2"/>
              </a:xfrm>
            </p:grpSpPr>
            <p:cxnSp>
              <p:nvCxnSpPr>
                <p:cNvPr id="269" name="Conector angular 268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ector angular 269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CuadroTexto 257"/>
              <p:cNvSpPr txBox="1"/>
              <p:nvPr/>
            </p:nvSpPr>
            <p:spPr>
              <a:xfrm>
                <a:off x="2695413" y="5482736"/>
                <a:ext cx="83272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l-GR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∊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9" name="Conector recto 258"/>
              <p:cNvCxnSpPr/>
              <p:nvPr/>
            </p:nvCxnSpPr>
            <p:spPr>
              <a:xfrm flipV="1">
                <a:off x="2380997" y="5677587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onector recto 259"/>
              <p:cNvCxnSpPr/>
              <p:nvPr/>
            </p:nvCxnSpPr>
            <p:spPr>
              <a:xfrm flipV="1">
                <a:off x="2380997" y="5794142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1" name="Grupo 260"/>
              <p:cNvGrpSpPr/>
              <p:nvPr/>
            </p:nvGrpSpPr>
            <p:grpSpPr>
              <a:xfrm rot="5400000">
                <a:off x="2299402" y="5823525"/>
                <a:ext cx="289478" cy="2"/>
                <a:chOff x="2903779" y="5993604"/>
                <a:chExt cx="289478" cy="2"/>
              </a:xfrm>
            </p:grpSpPr>
            <p:cxnSp>
              <p:nvCxnSpPr>
                <p:cNvPr id="267" name="Conector angular 266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ector angular 267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Conector angular 90"/>
              <p:cNvCxnSpPr/>
              <p:nvPr/>
            </p:nvCxnSpPr>
            <p:spPr>
              <a:xfrm>
                <a:off x="2752865" y="5664524"/>
                <a:ext cx="106040" cy="303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Conector angular 90"/>
              <p:cNvCxnSpPr/>
              <p:nvPr/>
            </p:nvCxnSpPr>
            <p:spPr>
              <a:xfrm flipH="1">
                <a:off x="2490880" y="5632421"/>
                <a:ext cx="197321" cy="10664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onector recto 263"/>
              <p:cNvCxnSpPr/>
              <p:nvPr/>
            </p:nvCxnSpPr>
            <p:spPr>
              <a:xfrm flipV="1">
                <a:off x="2784715" y="6053391"/>
                <a:ext cx="0" cy="40087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Forma libre 264"/>
              <p:cNvSpPr/>
              <p:nvPr/>
            </p:nvSpPr>
            <p:spPr>
              <a:xfrm>
                <a:off x="2574131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66" name="Forma libre 265"/>
              <p:cNvSpPr/>
              <p:nvPr/>
            </p:nvSpPr>
            <p:spPr>
              <a:xfrm flipH="1">
                <a:off x="2905642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3701175" y="2745685"/>
            <a:ext cx="4738396" cy="2850459"/>
            <a:chOff x="3691081" y="2754412"/>
            <a:chExt cx="4738396" cy="2850459"/>
          </a:xfrm>
        </p:grpSpPr>
        <p:grpSp>
          <p:nvGrpSpPr>
            <p:cNvPr id="29" name="Grupo 28"/>
            <p:cNvGrpSpPr/>
            <p:nvPr/>
          </p:nvGrpSpPr>
          <p:grpSpPr>
            <a:xfrm>
              <a:off x="3691081" y="2754412"/>
              <a:ext cx="4738396" cy="2850459"/>
              <a:chOff x="4011405" y="2858602"/>
              <a:chExt cx="4738396" cy="2850459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4011405" y="2858602"/>
                <a:ext cx="4738396" cy="2850459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s-VE" sz="2800" dirty="0" err="1"/>
                  <a:t>Gaussian</a:t>
                </a:r>
                <a:r>
                  <a:rPr lang="es-VE" sz="2800" dirty="0"/>
                  <a:t> </a:t>
                </a:r>
                <a:r>
                  <a:rPr lang="es-VE" sz="2800" dirty="0" err="1"/>
                  <a:t>process</a:t>
                </a:r>
                <a:endParaRPr lang="es-VE" sz="2800" dirty="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4364980" y="3357674"/>
                <a:ext cx="4031246" cy="2177937"/>
                <a:chOff x="973578" y="3927860"/>
                <a:chExt cx="2291115" cy="1237808"/>
              </a:xfrm>
            </p:grpSpPr>
            <p:pic>
              <p:nvPicPr>
                <p:cNvPr id="225" name="Imagen 22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4967" t="12317" r="10378" b="17153"/>
                <a:stretch/>
              </p:blipFill>
              <p:spPr>
                <a:xfrm flipV="1">
                  <a:off x="973578" y="3927860"/>
                  <a:ext cx="1643940" cy="963832"/>
                </a:xfrm>
                <a:prstGeom prst="rect">
                  <a:avLst/>
                </a:prstGeom>
              </p:spPr>
            </p:pic>
            <p:cxnSp>
              <p:nvCxnSpPr>
                <p:cNvPr id="226" name="Conector recto 225"/>
                <p:cNvCxnSpPr/>
                <p:nvPr/>
              </p:nvCxnSpPr>
              <p:spPr>
                <a:xfrm>
                  <a:off x="2551660" y="4489145"/>
                  <a:ext cx="0" cy="5119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Conector recto 226"/>
                <p:cNvCxnSpPr/>
                <p:nvPr/>
              </p:nvCxnSpPr>
              <p:spPr>
                <a:xfrm>
                  <a:off x="2478881" y="5001095"/>
                  <a:ext cx="785812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ector recto 227"/>
                <p:cNvCxnSpPr/>
                <p:nvPr/>
              </p:nvCxnSpPr>
              <p:spPr>
                <a:xfrm flipV="1">
                  <a:off x="3216458" y="4937205"/>
                  <a:ext cx="0" cy="1633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CuadroTexto 228"/>
                <p:cNvSpPr txBox="1"/>
                <p:nvPr/>
              </p:nvSpPr>
              <p:spPr>
                <a:xfrm>
                  <a:off x="2394711" y="4437591"/>
                  <a:ext cx="130280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σ</a:t>
                  </a:r>
                  <a:r>
                    <a:rPr lang="es-VE" b="1" i="1" baseline="30000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2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30" name="Forma libre 229"/>
                <p:cNvSpPr/>
                <p:nvPr/>
              </p:nvSpPr>
              <p:spPr>
                <a:xfrm>
                  <a:off x="2550042" y="4526100"/>
                  <a:ext cx="714651" cy="466000"/>
                </a:xfrm>
                <a:custGeom>
                  <a:avLst/>
                  <a:gdLst>
                    <a:gd name="connsiteX0" fmla="*/ 0 w 736600"/>
                    <a:gd name="connsiteY0" fmla="*/ 3666 h 468438"/>
                    <a:gd name="connsiteX1" fmla="*/ 63500 w 736600"/>
                    <a:gd name="connsiteY1" fmla="*/ 3666 h 468438"/>
                    <a:gd name="connsiteX2" fmla="*/ 165100 w 736600"/>
                    <a:gd name="connsiteY2" fmla="*/ 41766 h 468438"/>
                    <a:gd name="connsiteX3" fmla="*/ 254000 w 736600"/>
                    <a:gd name="connsiteY3" fmla="*/ 251316 h 468438"/>
                    <a:gd name="connsiteX4" fmla="*/ 355600 w 736600"/>
                    <a:gd name="connsiteY4" fmla="*/ 384666 h 468438"/>
                    <a:gd name="connsiteX5" fmla="*/ 495300 w 736600"/>
                    <a:gd name="connsiteY5" fmla="*/ 454516 h 468438"/>
                    <a:gd name="connsiteX6" fmla="*/ 666750 w 736600"/>
                    <a:gd name="connsiteY6" fmla="*/ 467216 h 468438"/>
                    <a:gd name="connsiteX7" fmla="*/ 736600 w 736600"/>
                    <a:gd name="connsiteY7" fmla="*/ 467216 h 468438"/>
                    <a:gd name="connsiteX0" fmla="*/ 0 w 736600"/>
                    <a:gd name="connsiteY0" fmla="*/ 5291 h 470063"/>
                    <a:gd name="connsiteX1" fmla="*/ 87312 w 736600"/>
                    <a:gd name="connsiteY1" fmla="*/ 2910 h 470063"/>
                    <a:gd name="connsiteX2" fmla="*/ 165100 w 736600"/>
                    <a:gd name="connsiteY2" fmla="*/ 43391 h 470063"/>
                    <a:gd name="connsiteX3" fmla="*/ 254000 w 736600"/>
                    <a:gd name="connsiteY3" fmla="*/ 252941 h 470063"/>
                    <a:gd name="connsiteX4" fmla="*/ 355600 w 736600"/>
                    <a:gd name="connsiteY4" fmla="*/ 386291 h 470063"/>
                    <a:gd name="connsiteX5" fmla="*/ 495300 w 736600"/>
                    <a:gd name="connsiteY5" fmla="*/ 456141 h 470063"/>
                    <a:gd name="connsiteX6" fmla="*/ 666750 w 736600"/>
                    <a:gd name="connsiteY6" fmla="*/ 468841 h 470063"/>
                    <a:gd name="connsiteX7" fmla="*/ 736600 w 736600"/>
                    <a:gd name="connsiteY7" fmla="*/ 468841 h 470063"/>
                    <a:gd name="connsiteX0" fmla="*/ 0 w 736600"/>
                    <a:gd name="connsiteY0" fmla="*/ 9171 h 473943"/>
                    <a:gd name="connsiteX1" fmla="*/ 87312 w 736600"/>
                    <a:gd name="connsiteY1" fmla="*/ 6790 h 473943"/>
                    <a:gd name="connsiteX2" fmla="*/ 184150 w 736600"/>
                    <a:gd name="connsiteY2" fmla="*/ 99659 h 473943"/>
                    <a:gd name="connsiteX3" fmla="*/ 254000 w 736600"/>
                    <a:gd name="connsiteY3" fmla="*/ 256821 h 473943"/>
                    <a:gd name="connsiteX4" fmla="*/ 355600 w 736600"/>
                    <a:gd name="connsiteY4" fmla="*/ 390171 h 473943"/>
                    <a:gd name="connsiteX5" fmla="*/ 495300 w 736600"/>
                    <a:gd name="connsiteY5" fmla="*/ 460021 h 473943"/>
                    <a:gd name="connsiteX6" fmla="*/ 666750 w 736600"/>
                    <a:gd name="connsiteY6" fmla="*/ 472721 h 473943"/>
                    <a:gd name="connsiteX7" fmla="*/ 736600 w 736600"/>
                    <a:gd name="connsiteY7" fmla="*/ 472721 h 473943"/>
                    <a:gd name="connsiteX0" fmla="*/ 0 w 736600"/>
                    <a:gd name="connsiteY0" fmla="*/ 1228 h 466000"/>
                    <a:gd name="connsiteX1" fmla="*/ 92075 w 736600"/>
                    <a:gd name="connsiteY1" fmla="*/ 15516 h 466000"/>
                    <a:gd name="connsiteX2" fmla="*/ 184150 w 736600"/>
                    <a:gd name="connsiteY2" fmla="*/ 91716 h 466000"/>
                    <a:gd name="connsiteX3" fmla="*/ 254000 w 736600"/>
                    <a:gd name="connsiteY3" fmla="*/ 248878 h 466000"/>
                    <a:gd name="connsiteX4" fmla="*/ 355600 w 736600"/>
                    <a:gd name="connsiteY4" fmla="*/ 382228 h 466000"/>
                    <a:gd name="connsiteX5" fmla="*/ 495300 w 736600"/>
                    <a:gd name="connsiteY5" fmla="*/ 452078 h 466000"/>
                    <a:gd name="connsiteX6" fmla="*/ 666750 w 736600"/>
                    <a:gd name="connsiteY6" fmla="*/ 464778 h 466000"/>
                    <a:gd name="connsiteX7" fmla="*/ 736600 w 736600"/>
                    <a:gd name="connsiteY7" fmla="*/ 464778 h 46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6600" h="466000">
                      <a:moveTo>
                        <a:pt x="0" y="1228"/>
                      </a:moveTo>
                      <a:cubicBezTo>
                        <a:pt x="17991" y="-1947"/>
                        <a:pt x="61383" y="435"/>
                        <a:pt x="92075" y="15516"/>
                      </a:cubicBezTo>
                      <a:cubicBezTo>
                        <a:pt x="122767" y="30597"/>
                        <a:pt x="157163" y="52822"/>
                        <a:pt x="184150" y="91716"/>
                      </a:cubicBezTo>
                      <a:cubicBezTo>
                        <a:pt x="211138" y="130610"/>
                        <a:pt x="225425" y="200459"/>
                        <a:pt x="254000" y="248878"/>
                      </a:cubicBezTo>
                      <a:cubicBezTo>
                        <a:pt x="282575" y="297297"/>
                        <a:pt x="315383" y="348361"/>
                        <a:pt x="355600" y="382228"/>
                      </a:cubicBezTo>
                      <a:cubicBezTo>
                        <a:pt x="395817" y="416095"/>
                        <a:pt x="443442" y="438320"/>
                        <a:pt x="495300" y="452078"/>
                      </a:cubicBezTo>
                      <a:cubicBezTo>
                        <a:pt x="547158" y="465836"/>
                        <a:pt x="626533" y="462661"/>
                        <a:pt x="666750" y="464778"/>
                      </a:cubicBezTo>
                      <a:cubicBezTo>
                        <a:pt x="706967" y="466895"/>
                        <a:pt x="721783" y="465836"/>
                        <a:pt x="736600" y="464778"/>
                      </a:cubicBezTo>
                    </a:path>
                  </a:pathLst>
                </a:cu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31" name="CuadroTexto 230"/>
                <p:cNvSpPr txBox="1"/>
                <p:nvPr/>
              </p:nvSpPr>
              <p:spPr>
                <a:xfrm>
                  <a:off x="2966913" y="5008238"/>
                  <a:ext cx="231407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0.4</a:t>
                  </a:r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ℓ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5" name="Conector recto 4"/>
            <p:cNvCxnSpPr/>
            <p:nvPr/>
          </p:nvCxnSpPr>
          <p:spPr>
            <a:xfrm flipV="1">
              <a:off x="4030217" y="3871242"/>
              <a:ext cx="2902150" cy="60054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Flecha circular 219">
            <a:hlinkClick r:id="rId5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3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33112 -0.218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33151 0.0344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76" y="171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33217 0.2620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310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2" grpId="0" animBg="1"/>
      <p:bldP spid="27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Jupyter</a:t>
            </a:r>
            <a:r>
              <a:rPr lang="es-VE" dirty="0"/>
              <a:t> notebook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>
                <a:hlinkClick r:id="rId2" action="ppaction://hlinksldjump"/>
              </a:rPr>
              <a:t>Software </a:t>
            </a:r>
            <a:r>
              <a:rPr lang="es-VE" dirty="0" err="1">
                <a:hlinkClick r:id="rId2" action="ppaction://hlinksldjump"/>
              </a:rPr>
              <a:t>dependencies</a:t>
            </a:r>
            <a:endParaRPr lang="es-VE" dirty="0"/>
          </a:p>
          <a:p>
            <a:r>
              <a:rPr lang="en-US" dirty="0">
                <a:hlinkClick r:id="rId3" action="ppaction://hlinksldjump"/>
              </a:rPr>
              <a:t>FSAE case study data load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Model training &amp; evaluation</a:t>
            </a:r>
            <a:r>
              <a:rPr lang="en-US" dirty="0"/>
              <a:t> </a:t>
            </a:r>
          </a:p>
          <a:p>
            <a:r>
              <a:rPr lang="es-VE" dirty="0" err="1">
                <a:hlinkClick r:id="rId5" action="ppaction://hlinksldjump"/>
              </a:rPr>
              <a:t>Main</a:t>
            </a:r>
            <a:r>
              <a:rPr lang="es-VE" dirty="0">
                <a:hlinkClick r:id="rId5" action="ppaction://hlinksldjump"/>
              </a:rPr>
              <a:t> </a:t>
            </a:r>
            <a:r>
              <a:rPr lang="es-VE" dirty="0" err="1">
                <a:hlinkClick r:id="rId5" action="ppaction://hlinksldjump"/>
              </a:rPr>
              <a:t>program</a:t>
            </a:r>
            <a:endParaRPr lang="es-VE" dirty="0"/>
          </a:p>
          <a:p>
            <a:r>
              <a:rPr lang="es-VE" dirty="0" err="1">
                <a:hlinkClick r:id="rId6" action="ppaction://hlinksldjump"/>
              </a:rPr>
              <a:t>Visualization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44</a:t>
            </a:fld>
            <a:endParaRPr lang="es-VE"/>
          </a:p>
        </p:txBody>
      </p:sp>
      <p:sp>
        <p:nvSpPr>
          <p:cNvPr id="5" name="Flecha circular 4">
            <a:hlinkClick r:id="rId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47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503094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 of 11</a:t>
            </a:r>
          </a:p>
        </p:txBody>
      </p:sp>
      <p:sp>
        <p:nvSpPr>
          <p:cNvPr id="8" name="Flecha circular 7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96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846"/>
          <a:stretch/>
        </p:blipFill>
        <p:spPr>
          <a:xfrm>
            <a:off x="327666" y="305320"/>
            <a:ext cx="11520000" cy="208545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2 of 11</a:t>
            </a:r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734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4507826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3 of 11</a:t>
            </a:r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28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469238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4 of 11</a:t>
            </a:r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85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134386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5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26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5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4742540" y="237370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R</a:t>
            </a:r>
            <a:r>
              <a:rPr lang="es-VE" u="sng" baseline="30000" dirty="0"/>
              <a:t>2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4733725" y="286409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4733725" y="361088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0.809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733725" y="436550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0.969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733725" y="51224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0.999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7725463" y="2375894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weights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948728" y="236371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u="sng" dirty="0"/>
              <a:t>R</a:t>
            </a:r>
            <a:r>
              <a:rPr lang="es-VE" u="sng" baseline="30000" dirty="0"/>
              <a:t>2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8839166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0.896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9" y="2982800"/>
            <a:ext cx="1681182" cy="2665905"/>
            <a:chOff x="1309609" y="2982800"/>
            <a:chExt cx="1681182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643464" y="4054143"/>
              <a:ext cx="18555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/>
                <a:t>Training 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0"/>
            <a:ext cx="710012" cy="177143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376551" y="5965659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</p:spTree>
    <p:extLst>
      <p:ext uri="{BB962C8B-B14F-4D97-AF65-F5344CB8AC3E}">
        <p14:creationId xmlns:p14="http://schemas.microsoft.com/office/powerpoint/2010/main" val="11852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65" grpId="0"/>
      <p:bldP spid="75" grpId="0" animBg="1"/>
      <p:bldP spid="7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62174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6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93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3859159"/>
          </a:xfrm>
          <a:prstGeom prst="rect">
            <a:avLst/>
          </a:prstGeom>
        </p:spPr>
      </p:pic>
      <p:sp>
        <p:nvSpPr>
          <p:cNvPr id="8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7 of 11</a:t>
            </a:r>
          </a:p>
        </p:txBody>
      </p:sp>
      <p:sp>
        <p:nvSpPr>
          <p:cNvPr id="9" name="Flecha circular 8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04354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8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79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68309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9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60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15542"/>
          <a:stretch/>
        </p:blipFill>
        <p:spPr>
          <a:xfrm>
            <a:off x="327666" y="305321"/>
            <a:ext cx="11520000" cy="5962129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10 of 11</a:t>
            </a:r>
          </a:p>
        </p:txBody>
      </p:sp>
      <p:sp>
        <p:nvSpPr>
          <p:cNvPr id="6" name="Flecha circular 5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630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82576" b="-109"/>
          <a:stretch/>
        </p:blipFill>
        <p:spPr>
          <a:xfrm>
            <a:off x="327666" y="305321"/>
            <a:ext cx="11520000" cy="1237729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11 of 11</a:t>
            </a:r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20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problem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s-CO" dirty="0"/>
                  <a:t>Find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O" b="0" i="0" dirty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s-CO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CO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V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s-V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:r>
                  <a:rPr lang="es-CO" dirty="0" err="1"/>
                  <a:t>solution</a:t>
                </a:r>
                <a:r>
                  <a:rPr lang="es-CO" dirty="0"/>
                  <a:t> </a:t>
                </a:r>
                <a:r>
                  <a:rPr lang="es-CO" dirty="0" err="1"/>
                  <a:t>is</a:t>
                </a:r>
                <a:r>
                  <a:rPr lang="es-CO" dirty="0"/>
                  <a:t> </a:t>
                </a:r>
                <a:r>
                  <a:rPr lang="es-CO" dirty="0" err="1"/>
                  <a:t>the</a:t>
                </a:r>
                <a:r>
                  <a:rPr lang="es-CO" dirty="0"/>
                  <a:t> linear </a:t>
                </a:r>
                <a:r>
                  <a:rPr lang="es-CO" dirty="0" err="1"/>
                  <a:t>regression</a:t>
                </a:r>
                <a:r>
                  <a:rPr lang="es-CO" dirty="0"/>
                  <a:t> of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CO" dirty="0"/>
                  <a:t> on</a:t>
                </a:r>
                <a:br>
                  <a:rPr lang="es-CO" dirty="0"/>
                </a:b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≡[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CO" i="1" dirty="0"/>
              </a:p>
              <a:p>
                <a:pPr marL="0" indent="0">
                  <a:buNone/>
                </a:pPr>
                <a:r>
                  <a:rPr lang="es-CO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" name="Marcador de conteni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56</a:t>
            </a:fld>
            <a:endParaRPr lang="es-V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b="9660"/>
          <a:stretch/>
        </p:blipFill>
        <p:spPr>
          <a:xfrm>
            <a:off x="8710680" y="5436475"/>
            <a:ext cx="843687" cy="822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VE" sz="2400" b="0" dirty="0">
                    <a:solidFill>
                      <a:schemeClr val="tx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VE" sz="2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V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V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V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95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contenido 6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𝛲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𝛲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at the population level combining models never would make things worse</a:t>
                </a:r>
              </a:p>
            </p:txBody>
          </p:sp>
        </mc:Choice>
        <mc:Fallback xmlns="">
          <p:sp>
            <p:nvSpPr>
              <p:cNvPr id="10" name="Marcador de conteni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problem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57</a:t>
            </a:fld>
            <a:endParaRPr lang="es-V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b="9660"/>
          <a:stretch/>
        </p:blipFill>
        <p:spPr>
          <a:xfrm>
            <a:off x="10306503" y="2535238"/>
            <a:ext cx="843687" cy="822173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6796F6E2-3B0D-479B-8AA9-0C26373978FD}"/>
              </a:ext>
            </a:extLst>
          </p:cNvPr>
          <p:cNvSpPr txBox="1"/>
          <p:nvPr/>
        </p:nvSpPr>
        <p:spPr>
          <a:xfrm>
            <a:off x="4025900" y="6054634"/>
            <a:ext cx="737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The Elements of Statistical Learning, pages 288-290 (Hastie et al. 2009)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851686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566470" y="3236835"/>
            <a:ext cx="3002076" cy="3302077"/>
            <a:chOff x="8387862" y="3143773"/>
            <a:chExt cx="3002076" cy="330207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2200" y="3387011"/>
              <a:ext cx="1407738" cy="3058839"/>
            </a:xfrm>
            <a:prstGeom prst="rect">
              <a:avLst/>
            </a:prstGeom>
          </p:spPr>
        </p:pic>
        <p:pic>
          <p:nvPicPr>
            <p:cNvPr id="8" name="Imagen 7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" r="66029"/>
            <a:stretch/>
          </p:blipFill>
          <p:spPr bwMode="auto">
            <a:xfrm>
              <a:off x="8387862" y="3143773"/>
              <a:ext cx="1707354" cy="3302077"/>
            </a:xfrm>
            <a:prstGeom prst="rect">
              <a:avLst/>
            </a:prstGeom>
            <a:noFill/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Outline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VE" dirty="0"/>
              <a:t>Being bullish about ensembles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Prerequisites and desired learning outcomes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> of the members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ensemble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EL-SLR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Brake</a:t>
            </a:r>
            <a:r>
              <a:rPr lang="es-VE" dirty="0"/>
              <a:t> pedal of a Formula SAE </a:t>
            </a:r>
            <a:r>
              <a:rPr lang="es-VE" dirty="0" err="1"/>
              <a:t>vehicle</a:t>
            </a:r>
            <a:r>
              <a:rPr lang="es-VE" dirty="0"/>
              <a:t> (9D)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Learning outcomes revisited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164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1. Being bullish about ensembles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learning is associated with state-of-the-art performance in machine learning</a:t>
            </a:r>
          </a:p>
          <a:p>
            <a:r>
              <a:rPr lang="en-US" dirty="0"/>
              <a:t>Omnipresent among top performers in data science competitions</a:t>
            </a:r>
          </a:p>
          <a:p>
            <a:r>
              <a:rPr lang="en-US" dirty="0"/>
              <a:t>Numerous applications in science and engineering, from heart disease (e.g., time to event), reservoir management, the weather, to rocket injector performance </a:t>
            </a:r>
          </a:p>
          <a:p>
            <a:r>
              <a:rPr lang="en-US" dirty="0"/>
              <a:t>Stacking linear regression delivers baseline performance for alternative ensemble approaches </a:t>
            </a:r>
          </a:p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4272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Ensembles taxonomy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VE" dirty="0" err="1"/>
              <a:t>Diversity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</a:t>
            </a:r>
            <a:r>
              <a:rPr lang="es-VE" dirty="0" err="1"/>
              <a:t>key</a:t>
            </a:r>
            <a:r>
              <a:rPr lang="es-VE" dirty="0"/>
              <a:t>! .. ensemble generalization error -&gt; bias, variance and covariance decomposition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generation</a:t>
            </a:r>
            <a:r>
              <a:rPr lang="es-VE" dirty="0"/>
              <a:t>: </a:t>
            </a:r>
            <a:r>
              <a:rPr lang="es-VE" dirty="0" err="1"/>
              <a:t>homogenous</a:t>
            </a:r>
            <a:r>
              <a:rPr lang="es-VE" dirty="0"/>
              <a:t> vs </a:t>
            </a:r>
            <a:r>
              <a:rPr lang="es-VE" dirty="0" err="1"/>
              <a:t>heterogenous</a:t>
            </a:r>
            <a:r>
              <a:rPr lang="es-VE" dirty="0"/>
              <a:t>, </a:t>
            </a:r>
            <a:r>
              <a:rPr lang="es-VE" dirty="0" err="1"/>
              <a:t>sequential</a:t>
            </a:r>
            <a:r>
              <a:rPr lang="es-VE" dirty="0"/>
              <a:t> vs </a:t>
            </a:r>
            <a:r>
              <a:rPr lang="es-VE" dirty="0" err="1"/>
              <a:t>parallel</a:t>
            </a:r>
            <a:r>
              <a:rPr lang="es-VE" dirty="0"/>
              <a:t>   </a:t>
            </a:r>
          </a:p>
          <a:p>
            <a:r>
              <a:rPr lang="es-VE" dirty="0"/>
              <a:t>Data </a:t>
            </a:r>
            <a:r>
              <a:rPr lang="es-VE" dirty="0" err="1"/>
              <a:t>manipulation</a:t>
            </a:r>
            <a:r>
              <a:rPr lang="es-VE" dirty="0"/>
              <a:t>: </a:t>
            </a:r>
            <a:r>
              <a:rPr lang="es-VE" dirty="0" err="1"/>
              <a:t>subsampling</a:t>
            </a:r>
            <a:r>
              <a:rPr lang="es-VE" dirty="0"/>
              <a:t>, </a:t>
            </a:r>
            <a:r>
              <a:rPr lang="es-VE" dirty="0" err="1"/>
              <a:t>random</a:t>
            </a:r>
            <a:r>
              <a:rPr lang="es-VE" dirty="0"/>
              <a:t> </a:t>
            </a:r>
            <a:r>
              <a:rPr lang="es-VE" dirty="0" err="1"/>
              <a:t>subspace</a:t>
            </a:r>
            <a:r>
              <a:rPr lang="es-VE" dirty="0"/>
              <a:t>, </a:t>
            </a:r>
            <a:r>
              <a:rPr lang="es-VE" dirty="0" err="1"/>
              <a:t>manipulating</a:t>
            </a:r>
            <a:r>
              <a:rPr lang="es-VE" dirty="0"/>
              <a:t> output targets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integration</a:t>
            </a:r>
            <a:r>
              <a:rPr lang="es-VE" dirty="0"/>
              <a:t>: </a:t>
            </a:r>
            <a:r>
              <a:rPr lang="es-VE" dirty="0" err="1"/>
              <a:t>constant</a:t>
            </a:r>
            <a:r>
              <a:rPr lang="es-VE" dirty="0"/>
              <a:t> versus non-</a:t>
            </a:r>
            <a:r>
              <a:rPr lang="es-VE" dirty="0" err="1"/>
              <a:t>constant</a:t>
            </a:r>
            <a:r>
              <a:rPr lang="es-VE" dirty="0"/>
              <a:t> </a:t>
            </a:r>
            <a:r>
              <a:rPr lang="es-VE" dirty="0" err="1"/>
              <a:t>weighting</a:t>
            </a:r>
            <a:r>
              <a:rPr lang="es-VE" dirty="0"/>
              <a:t> </a:t>
            </a:r>
            <a:r>
              <a:rPr lang="es-VE" dirty="0" err="1"/>
              <a:t>functions</a:t>
            </a:r>
            <a:endParaRPr lang="es-VE" dirty="0"/>
          </a:p>
          <a:p>
            <a:r>
              <a:rPr lang="es-VE" dirty="0" err="1"/>
              <a:t>Heterogeneous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can </a:t>
            </a:r>
            <a:r>
              <a:rPr lang="es-VE" dirty="0" err="1"/>
              <a:t>have</a:t>
            </a:r>
            <a:r>
              <a:rPr lang="es-VE" dirty="0"/>
              <a:t> </a:t>
            </a:r>
            <a:r>
              <a:rPr lang="es-VE" dirty="0" err="1"/>
              <a:t>homogenous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as base </a:t>
            </a:r>
            <a:r>
              <a:rPr lang="es-VE" dirty="0" err="1"/>
              <a:t>learners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8</a:t>
            </a:fld>
            <a:endParaRPr lang="es-VE"/>
          </a:p>
        </p:txBody>
      </p:sp>
      <p:sp>
        <p:nvSpPr>
          <p:cNvPr id="4" name="Rectángulo 3"/>
          <p:cNvSpPr/>
          <p:nvPr/>
        </p:nvSpPr>
        <p:spPr>
          <a:xfrm>
            <a:off x="6669962" y="2560162"/>
            <a:ext cx="2080566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heterogenous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18432" y="2968435"/>
            <a:ext cx="1186919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parallel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352214" y="4236447"/>
            <a:ext cx="1358504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constant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704297" y="4223568"/>
            <a:ext cx="1541310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weighting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118432" y="4567187"/>
            <a:ext cx="1462507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functions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80453" y="5866359"/>
            <a:ext cx="5514642" cy="492443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3200" b="1" dirty="0" err="1">
                <a:solidFill>
                  <a:schemeClr val="accent2">
                    <a:lumMod val="75000"/>
                  </a:schemeClr>
                </a:solidFill>
              </a:rPr>
              <a:t>Stacking</a:t>
            </a:r>
            <a:r>
              <a:rPr lang="es-VE" sz="3200" b="1" dirty="0">
                <a:solidFill>
                  <a:schemeClr val="accent2">
                    <a:lumMod val="75000"/>
                  </a:schemeClr>
                </a:solidFill>
              </a:rPr>
              <a:t> Linear </a:t>
            </a:r>
            <a:r>
              <a:rPr lang="es-VE" sz="3200" b="1" dirty="0" err="1">
                <a:solidFill>
                  <a:schemeClr val="accent2">
                    <a:lumMod val="75000"/>
                  </a:schemeClr>
                </a:solidFill>
              </a:rPr>
              <a:t>Regression</a:t>
            </a:r>
            <a:r>
              <a:rPr lang="es-VE" sz="3200" b="1" dirty="0">
                <a:solidFill>
                  <a:schemeClr val="accent2">
                    <a:lumMod val="75000"/>
                  </a:schemeClr>
                </a:solidFill>
              </a:rPr>
              <a:t> (SLR)</a:t>
            </a:r>
          </a:p>
        </p:txBody>
      </p:sp>
      <p:grpSp>
        <p:nvGrpSpPr>
          <p:cNvPr id="18" name="Grupo 17"/>
          <p:cNvGrpSpPr/>
          <p:nvPr/>
        </p:nvGrpSpPr>
        <p:grpSpPr>
          <a:xfrm>
            <a:off x="3380453" y="3821157"/>
            <a:ext cx="360274" cy="360274"/>
            <a:chOff x="8811546" y="1343891"/>
            <a:chExt cx="481734" cy="481734"/>
          </a:xfrm>
        </p:grpSpPr>
        <p:sp>
          <p:nvSpPr>
            <p:cNvPr id="10" name="Elipse 9"/>
            <p:cNvSpPr/>
            <p:nvPr/>
          </p:nvSpPr>
          <p:spPr>
            <a:xfrm>
              <a:off x="8811546" y="1343891"/>
              <a:ext cx="481734" cy="481734"/>
            </a:xfrm>
            <a:prstGeom prst="ellips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7" name="Conector recto 16"/>
            <p:cNvCxnSpPr>
              <a:stCxn id="10" idx="1"/>
              <a:endCxn id="10" idx="5"/>
            </p:cNvCxnSpPr>
            <p:nvPr/>
          </p:nvCxnSpPr>
          <p:spPr>
            <a:xfrm>
              <a:off x="8882094" y="1414439"/>
              <a:ext cx="340638" cy="340638"/>
            </a:xfrm>
            <a:prstGeom prst="lin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Elipse 1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L3</a:t>
            </a:r>
          </a:p>
        </p:txBody>
      </p:sp>
    </p:spTree>
    <p:extLst>
      <p:ext uri="{BB962C8B-B14F-4D97-AF65-F5344CB8AC3E}">
        <p14:creationId xmlns:p14="http://schemas.microsoft.com/office/powerpoint/2010/main" val="28704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1338944" y="4963884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Elipse 6"/>
          <p:cNvSpPr/>
          <p:nvPr/>
        </p:nvSpPr>
        <p:spPr>
          <a:xfrm>
            <a:off x="1338944" y="56768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Elipse 2"/>
          <p:cNvSpPr/>
          <p:nvPr/>
        </p:nvSpPr>
        <p:spPr>
          <a:xfrm>
            <a:off x="1338944" y="42290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2. </a:t>
            </a:r>
            <a:r>
              <a:rPr lang="es-VE" dirty="0" err="1"/>
              <a:t>Prerequisites</a:t>
            </a:r>
            <a:r>
              <a:rPr lang="es-VE" dirty="0"/>
              <a:t> and </a:t>
            </a:r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/>
              <a:t>Prerequisites</a:t>
            </a:r>
            <a:endParaRPr lang="es-VE" dirty="0"/>
          </a:p>
          <a:p>
            <a:pPr lvl="1"/>
            <a:r>
              <a:rPr lang="es-VE" dirty="0"/>
              <a:t>Basic understanding of machine learning algorithms, </a:t>
            </a:r>
            <a:r>
              <a:rPr lang="es-VE" i="1" dirty="0"/>
              <a:t>i.e.</a:t>
            </a:r>
            <a:r>
              <a:rPr lang="es-VE" dirty="0"/>
              <a:t>, linear regression, SVR, multilayer perceptron, Gaussian processes, and their hyper-parameters; holdout and cross-validation (DSCI 302, DSCI 303)</a:t>
            </a:r>
          </a:p>
          <a:p>
            <a:pPr lvl="1"/>
            <a:r>
              <a:rPr lang="es-VE" dirty="0"/>
              <a:t>Python </a:t>
            </a:r>
            <a:r>
              <a:rPr lang="es-VE" dirty="0" err="1"/>
              <a:t>coding</a:t>
            </a:r>
            <a:r>
              <a:rPr lang="es-VE" dirty="0"/>
              <a:t> </a:t>
            </a:r>
            <a:r>
              <a:rPr lang="es-VE" dirty="0" err="1"/>
              <a:t>experience</a:t>
            </a:r>
            <a:r>
              <a:rPr lang="es-VE" dirty="0"/>
              <a:t> (COMP 140)</a:t>
            </a:r>
          </a:p>
          <a:p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  <a:p>
            <a:pPr marL="457200" lvl="1" indent="0">
              <a:buNone/>
            </a:pPr>
            <a:r>
              <a:rPr lang="es-VE" dirty="0"/>
              <a:t>L1 - </a:t>
            </a:r>
            <a:r>
              <a:rPr lang="es-VE" dirty="0" err="1"/>
              <a:t>Identify</a:t>
            </a:r>
            <a:r>
              <a:rPr lang="es-VE" dirty="0"/>
              <a:t>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r>
              <a:rPr lang="es-VE" dirty="0"/>
              <a:t>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approach</a:t>
            </a:r>
            <a:r>
              <a:rPr lang="es-VE" dirty="0"/>
              <a:t> </a:t>
            </a:r>
            <a:r>
              <a:rPr lang="es-VE" dirty="0" err="1"/>
              <a:t>known</a:t>
            </a:r>
            <a:r>
              <a:rPr lang="es-VE" dirty="0"/>
              <a:t> as </a:t>
            </a:r>
            <a:r>
              <a:rPr lang="es-VE" dirty="0" err="1"/>
              <a:t>Stacking</a:t>
            </a:r>
            <a:r>
              <a:rPr lang="es-VE" dirty="0"/>
              <a:t> Linear </a:t>
            </a:r>
            <a:r>
              <a:rPr lang="es-VE" dirty="0" err="1"/>
              <a:t>Regression</a:t>
            </a:r>
            <a:r>
              <a:rPr lang="es-VE" dirty="0"/>
              <a:t> (SLR)</a:t>
            </a:r>
          </a:p>
          <a:p>
            <a:pPr marL="457200" lvl="1" indent="0">
              <a:buNone/>
            </a:pPr>
            <a:r>
              <a:rPr lang="es-VE" dirty="0"/>
              <a:t>L2 - </a:t>
            </a:r>
            <a:r>
              <a:rPr lang="es-VE" dirty="0" err="1"/>
              <a:t>Implement</a:t>
            </a:r>
            <a:r>
              <a:rPr lang="es-VE" dirty="0"/>
              <a:t> SLR in Python </a:t>
            </a:r>
            <a:r>
              <a:rPr lang="es-VE" dirty="0" err="1"/>
              <a:t>using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packages</a:t>
            </a:r>
            <a:r>
              <a:rPr lang="es-VE" dirty="0"/>
              <a:t> </a:t>
            </a:r>
            <a:r>
              <a:rPr lang="es-VE" dirty="0" err="1"/>
              <a:t>MLxtend</a:t>
            </a:r>
            <a:r>
              <a:rPr lang="es-VE" dirty="0"/>
              <a:t> and </a:t>
            </a:r>
            <a:r>
              <a:rPr lang="es-VE" dirty="0" err="1"/>
              <a:t>scikit-learn</a:t>
            </a:r>
            <a:r>
              <a:rPr lang="es-VE" dirty="0"/>
              <a:t> (</a:t>
            </a:r>
            <a:r>
              <a:rPr lang="es-VE" dirty="0" err="1"/>
              <a:t>sklearn</a:t>
            </a:r>
            <a:r>
              <a:rPr lang="es-VE" dirty="0"/>
              <a:t>)</a:t>
            </a:r>
          </a:p>
          <a:p>
            <a:pPr marL="457200" lvl="1" indent="0">
              <a:buNone/>
            </a:pPr>
            <a:r>
              <a:rPr lang="es-VE" dirty="0"/>
              <a:t>L3 - Recognize alternative ensemble learning approaches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88012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5010</TotalTime>
  <Words>4179</Words>
  <Application>Microsoft Office PowerPoint</Application>
  <PresentationFormat>Widescreen</PresentationFormat>
  <Paragraphs>822</Paragraphs>
  <Slides>57</Slides>
  <Notes>36</Notes>
  <HiddenSlides>23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Arial Narrow</vt:lpstr>
      <vt:lpstr>Calibri</vt:lpstr>
      <vt:lpstr>Calibri Light</vt:lpstr>
      <vt:lpstr>Cambria</vt:lpstr>
      <vt:lpstr>Cambria Math</vt:lpstr>
      <vt:lpstr>Consolas</vt:lpstr>
      <vt:lpstr>Courier New</vt:lpstr>
      <vt:lpstr>Tema de Office</vt:lpstr>
      <vt:lpstr>Ensemble learning   Stacking Linear Regression</vt:lpstr>
      <vt:lpstr>Ensemble learning</vt:lpstr>
      <vt:lpstr>Fundamental issue: assessing the weights The prediction view</vt:lpstr>
      <vt:lpstr>Case study – FSAE brake pedal</vt:lpstr>
      <vt:lpstr>Learning view</vt:lpstr>
      <vt:lpstr>Outline</vt:lpstr>
      <vt:lpstr>1. Being bullish about ensembles </vt:lpstr>
      <vt:lpstr>Ensembles taxonomy</vt:lpstr>
      <vt:lpstr>2. Prerequisites and desired learning outcomes</vt:lpstr>
      <vt:lpstr>3. Fundamental issue: assessing the weights The learning problem</vt:lpstr>
      <vt:lpstr>Ensemble learning   Stacking Linear Regression</vt:lpstr>
      <vt:lpstr>4. EL-SLR – Basic steps</vt:lpstr>
      <vt:lpstr>The five step summary</vt:lpstr>
      <vt:lpstr>Implementation </vt:lpstr>
      <vt:lpstr>Implementation </vt:lpstr>
      <vt:lpstr>Implementation </vt:lpstr>
      <vt:lpstr>Ensemble learning   Stacking Linear Regression</vt:lpstr>
      <vt:lpstr>5. Case study – FSAE brake pedal</vt:lpstr>
      <vt:lpstr>5. Case study – FSAE brake pedal</vt:lpstr>
      <vt:lpstr>Prediction view</vt:lpstr>
      <vt:lpstr>Performance – Training data</vt:lpstr>
      <vt:lpstr>Performance – Training data</vt:lpstr>
      <vt:lpstr>Performance – Training data</vt:lpstr>
      <vt:lpstr>Performance – Testing data</vt:lpstr>
      <vt:lpstr>PowerPoint Presentation</vt:lpstr>
      <vt:lpstr>Summary</vt:lpstr>
      <vt:lpstr>6. Revisiting desired learning outcomes</vt:lpstr>
      <vt:lpstr>7.1 Q&amp;A sample question</vt:lpstr>
      <vt:lpstr>7.2 Sample assigment</vt:lpstr>
      <vt:lpstr>7. Replication of results</vt:lpstr>
      <vt:lpstr>References</vt:lpstr>
      <vt:lpstr>References</vt:lpstr>
      <vt:lpstr>References</vt:lpstr>
      <vt:lpstr>Support material</vt:lpstr>
      <vt:lpstr>Step 1: Specify the set S of possible hyper-parameters (grid) considering all the members of the ensemble </vt:lpstr>
      <vt:lpstr>Step 2: Split dataset D into K_1 folds, with training sets D^(-i) corresponding to D – { fold i}; i=1,2,…,K_1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4: Select the set of hyper-parameters S_n associated with the lowest cross-validation error computed on D</vt:lpstr>
      <vt:lpstr>Step 5: The stacking linear regressor is obtained using K_2-fold CV on the complete dataset D and the best set of hyper-parameters (step 4)</vt:lpstr>
      <vt:lpstr>Base learners - parameters </vt:lpstr>
      <vt:lpstr>Jupyter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Fundamental issue: assessing the weights The learning problem</vt:lpstr>
      <vt:lpstr>3. Fundamental issue: assessing the weights The learning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learning:  Stacked Linear Regression</dc:title>
  <dc:creator>Usuario</dc:creator>
  <cp:lastModifiedBy>Nestor Queipo</cp:lastModifiedBy>
  <cp:revision>420</cp:revision>
  <dcterms:created xsi:type="dcterms:W3CDTF">2019-04-30T13:56:22Z</dcterms:created>
  <dcterms:modified xsi:type="dcterms:W3CDTF">2019-06-16T19:48:21Z</dcterms:modified>
</cp:coreProperties>
</file>